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osmetics" panose="020B0604020202020204" charset="-79"/>
      <p:regular r:id="rId13"/>
    </p:embeddedFont>
    <p:embeddedFont>
      <p:font typeface="Montserrat" panose="020F0502020204030204" pitchFamily="2" charset="0"/>
      <p:regular r:id="rId14"/>
    </p:embeddedFont>
    <p:embeddedFont>
      <p:font typeface="Montserrat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22" autoAdjust="0"/>
  </p:normalViewPr>
  <p:slideViewPr>
    <p:cSldViewPr>
      <p:cViewPr varScale="1">
        <p:scale>
          <a:sx n="44" d="100"/>
          <a:sy n="44" d="100"/>
        </p:scale>
        <p:origin x="101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grpSp>
        <p:nvGrpSpPr>
          <p:cNvPr id="3" name="Group 3"/>
          <p:cNvGrpSpPr/>
          <p:nvPr/>
        </p:nvGrpSpPr>
        <p:grpSpPr>
          <a:xfrm>
            <a:off x="11903369" y="-714920"/>
            <a:ext cx="10567509" cy="11716841"/>
            <a:chOff x="0" y="0"/>
            <a:chExt cx="2783212" cy="3085917"/>
          </a:xfrm>
        </p:grpSpPr>
        <p:sp>
          <p:nvSpPr>
            <p:cNvPr id="4" name="Freeform 4"/>
            <p:cNvSpPr/>
            <p:nvPr/>
          </p:nvSpPr>
          <p:spPr>
            <a:xfrm>
              <a:off x="0" y="0"/>
              <a:ext cx="2783212" cy="3085917"/>
            </a:xfrm>
            <a:custGeom>
              <a:avLst/>
              <a:gdLst/>
              <a:ahLst/>
              <a:cxnLst/>
              <a:rect l="l" t="t" r="r" b="b"/>
              <a:pathLst>
                <a:path w="2783212" h="3085917">
                  <a:moveTo>
                    <a:pt x="0" y="0"/>
                  </a:moveTo>
                  <a:lnTo>
                    <a:pt x="2783212" y="0"/>
                  </a:lnTo>
                  <a:lnTo>
                    <a:pt x="2783212" y="3085917"/>
                  </a:lnTo>
                  <a:lnTo>
                    <a:pt x="0" y="3085917"/>
                  </a:lnTo>
                  <a:close/>
                </a:path>
              </a:pathLst>
            </a:custGeom>
            <a:solidFill>
              <a:srgbClr val="004AAD"/>
            </a:solidFill>
          </p:spPr>
          <p:txBody>
            <a:bodyPr/>
            <a:lstStyle/>
            <a:p>
              <a:endParaRPr lang="he-IL"/>
            </a:p>
          </p:txBody>
        </p:sp>
        <p:sp>
          <p:nvSpPr>
            <p:cNvPr id="5" name="TextBox 5"/>
            <p:cNvSpPr txBox="1"/>
            <p:nvPr/>
          </p:nvSpPr>
          <p:spPr>
            <a:xfrm>
              <a:off x="0" y="-38100"/>
              <a:ext cx="2783212" cy="312401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1903369" y="0"/>
            <a:ext cx="10262113" cy="10287000"/>
            <a:chOff x="0" y="0"/>
            <a:chExt cx="13682817" cy="13716000"/>
          </a:xfrm>
        </p:grpSpPr>
        <p:pic>
          <p:nvPicPr>
            <p:cNvPr id="7" name="Picture 7"/>
            <p:cNvPicPr>
              <a:picLocks noChangeAspect="1"/>
            </p:cNvPicPr>
            <p:nvPr/>
          </p:nvPicPr>
          <p:blipFill>
            <a:blip r:embed="rId3">
              <a:alphaModFix amt="40000"/>
            </a:blip>
            <a:srcRect l="30505" r="3030"/>
            <a:stretch>
              <a:fillRect/>
            </a:stretch>
          </p:blipFill>
          <p:spPr>
            <a:xfrm>
              <a:off x="0" y="0"/>
              <a:ext cx="13682817" cy="13716000"/>
            </a:xfrm>
            <a:prstGeom prst="rect">
              <a:avLst/>
            </a:prstGeom>
          </p:spPr>
        </p:pic>
      </p:grpSp>
      <p:grpSp>
        <p:nvGrpSpPr>
          <p:cNvPr id="8" name="Group 8"/>
          <p:cNvGrpSpPr/>
          <p:nvPr/>
        </p:nvGrpSpPr>
        <p:grpSpPr>
          <a:xfrm>
            <a:off x="8027284" y="7833383"/>
            <a:ext cx="6337076" cy="633707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alpha val="64706"/>
              </a:srgbClr>
            </a:solidFill>
          </p:spPr>
          <p:txBody>
            <a:bodyPr/>
            <a:lstStyle/>
            <a:p>
              <a:endParaRPr lang="he-IL"/>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687058" y="-1853035"/>
            <a:ext cx="3415711" cy="341571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1B8D5">
                <a:alpha val="49804"/>
              </a:srgbClr>
            </a:solidFill>
          </p:spPr>
          <p:txBody>
            <a:bodyPr/>
            <a:lstStyle/>
            <a:p>
              <a:endParaRPr lang="he-IL"/>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179741" y="2522012"/>
            <a:ext cx="12321365" cy="3755971"/>
          </a:xfrm>
          <a:prstGeom prst="rect">
            <a:avLst/>
          </a:prstGeom>
        </p:spPr>
        <p:txBody>
          <a:bodyPr lIns="0" tIns="0" rIns="0" bIns="0" rtlCol="0" anchor="t">
            <a:spAutoFit/>
          </a:bodyPr>
          <a:lstStyle/>
          <a:p>
            <a:pPr algn="ctr">
              <a:lnSpc>
                <a:spcPts val="9952"/>
              </a:lnSpc>
            </a:pPr>
            <a:r>
              <a:rPr lang="en-US" sz="7108">
                <a:solidFill>
                  <a:srgbClr val="004AAD"/>
                </a:solidFill>
                <a:latin typeface="Cosmetics"/>
                <a:ea typeface="Cosmetics"/>
                <a:cs typeface="Cosmetics"/>
                <a:sym typeface="Cosmetics"/>
              </a:rPr>
              <a:t>ANALYZING TRENDS AND CHARACTERISTICS OF VEHICLE RECALLS</a:t>
            </a:r>
          </a:p>
        </p:txBody>
      </p:sp>
      <p:sp>
        <p:nvSpPr>
          <p:cNvPr id="15" name="TextBox 15"/>
          <p:cNvSpPr txBox="1"/>
          <p:nvPr/>
        </p:nvSpPr>
        <p:spPr>
          <a:xfrm>
            <a:off x="372279" y="8513503"/>
            <a:ext cx="12202375" cy="1560620"/>
          </a:xfrm>
          <a:prstGeom prst="rect">
            <a:avLst/>
          </a:prstGeom>
        </p:spPr>
        <p:txBody>
          <a:bodyPr lIns="0" tIns="0" rIns="0" bIns="0" rtlCol="0" anchor="t">
            <a:spAutoFit/>
          </a:bodyPr>
          <a:lstStyle/>
          <a:p>
            <a:pPr algn="just">
              <a:lnSpc>
                <a:spcPts val="3085"/>
              </a:lnSpc>
            </a:pPr>
            <a:r>
              <a:rPr lang="en-US" sz="2204" dirty="0">
                <a:solidFill>
                  <a:srgbClr val="000000"/>
                </a:solidFill>
                <a:latin typeface="Montserrat"/>
                <a:ea typeface="Montserrat"/>
                <a:cs typeface="Montserrat"/>
                <a:sym typeface="Montserrat"/>
              </a:rPr>
              <a:t>Course: Advanced Topics in Machine Learning</a:t>
            </a:r>
          </a:p>
          <a:p>
            <a:pPr algn="just">
              <a:lnSpc>
                <a:spcPts val="3085"/>
              </a:lnSpc>
            </a:pPr>
            <a:r>
              <a:rPr lang="en-US" sz="2204" dirty="0">
                <a:solidFill>
                  <a:srgbClr val="000000"/>
                </a:solidFill>
                <a:latin typeface="Montserrat"/>
                <a:ea typeface="Montserrat"/>
                <a:cs typeface="Montserrat"/>
                <a:sym typeface="Montserrat"/>
              </a:rPr>
              <a:t>Lecturer: Chen </a:t>
            </a:r>
            <a:r>
              <a:rPr lang="en-US" sz="2204" dirty="0" err="1">
                <a:solidFill>
                  <a:srgbClr val="000000"/>
                </a:solidFill>
                <a:latin typeface="Montserrat"/>
                <a:ea typeface="Montserrat"/>
                <a:cs typeface="Montserrat"/>
                <a:sym typeface="Montserrat"/>
              </a:rPr>
              <a:t>Hajaj</a:t>
            </a:r>
            <a:endParaRPr lang="en-US" sz="2204" dirty="0">
              <a:solidFill>
                <a:srgbClr val="000000"/>
              </a:solidFill>
              <a:latin typeface="Montserrat"/>
              <a:ea typeface="Montserrat"/>
              <a:cs typeface="Montserrat"/>
              <a:sym typeface="Montserrat"/>
            </a:endParaRPr>
          </a:p>
          <a:p>
            <a:pPr algn="just">
              <a:lnSpc>
                <a:spcPts val="3085"/>
              </a:lnSpc>
            </a:pPr>
            <a:r>
              <a:rPr lang="en-US" sz="2204" dirty="0">
                <a:solidFill>
                  <a:srgbClr val="000000"/>
                </a:solidFill>
                <a:latin typeface="Montserrat"/>
                <a:ea typeface="Montserrat"/>
                <a:cs typeface="Montserrat"/>
                <a:sym typeface="Montserrat"/>
              </a:rPr>
              <a:t>Team Members: </a:t>
            </a:r>
            <a:r>
              <a:rPr lang="en-US" sz="2204" dirty="0" err="1">
                <a:solidFill>
                  <a:srgbClr val="000000"/>
                </a:solidFill>
                <a:latin typeface="Montserrat"/>
                <a:ea typeface="Montserrat"/>
                <a:cs typeface="Montserrat"/>
                <a:sym typeface="Montserrat"/>
              </a:rPr>
              <a:t>Lilya</a:t>
            </a:r>
            <a:r>
              <a:rPr lang="en-US" sz="2204" dirty="0">
                <a:solidFill>
                  <a:srgbClr val="000000"/>
                </a:solidFill>
                <a:latin typeface="Montserrat"/>
                <a:ea typeface="Montserrat"/>
                <a:cs typeface="Montserrat"/>
                <a:sym typeface="Montserrat"/>
              </a:rPr>
              <a:t> </a:t>
            </a:r>
            <a:r>
              <a:rPr lang="en-US" sz="2204" dirty="0" err="1">
                <a:solidFill>
                  <a:srgbClr val="000000"/>
                </a:solidFill>
                <a:latin typeface="Montserrat"/>
                <a:ea typeface="Montserrat"/>
                <a:cs typeface="Montserrat"/>
                <a:sym typeface="Montserrat"/>
              </a:rPr>
              <a:t>Shvedskaya</a:t>
            </a:r>
            <a:r>
              <a:rPr lang="en-US" sz="2204" dirty="0">
                <a:solidFill>
                  <a:srgbClr val="000000"/>
                </a:solidFill>
                <a:latin typeface="Montserrat"/>
                <a:ea typeface="Montserrat"/>
                <a:cs typeface="Montserrat"/>
                <a:sym typeface="Montserrat"/>
              </a:rPr>
              <a:t> &amp; Lior </a:t>
            </a:r>
            <a:r>
              <a:rPr lang="en-US" sz="2204" dirty="0" err="1">
                <a:solidFill>
                  <a:srgbClr val="000000"/>
                </a:solidFill>
                <a:latin typeface="Montserrat"/>
                <a:ea typeface="Montserrat"/>
                <a:cs typeface="Montserrat"/>
                <a:sym typeface="Montserrat"/>
              </a:rPr>
              <a:t>Vanounou</a:t>
            </a:r>
            <a:endParaRPr lang="en-US" sz="2204" dirty="0">
              <a:solidFill>
                <a:srgbClr val="000000"/>
              </a:solidFill>
              <a:latin typeface="Montserrat"/>
              <a:ea typeface="Montserrat"/>
              <a:cs typeface="Montserrat"/>
              <a:sym typeface="Montserrat"/>
            </a:endParaRPr>
          </a:p>
          <a:p>
            <a:pPr algn="just">
              <a:lnSpc>
                <a:spcPts val="3085"/>
              </a:lnSpc>
            </a:pPr>
            <a:r>
              <a:rPr lang="en-US" sz="2204" dirty="0" err="1">
                <a:solidFill>
                  <a:srgbClr val="000000"/>
                </a:solidFill>
                <a:latin typeface="Montserrat"/>
                <a:ea typeface="Montserrat"/>
                <a:cs typeface="Montserrat"/>
                <a:sym typeface="Montserrat"/>
              </a:rPr>
              <a:t>Github</a:t>
            </a:r>
            <a:r>
              <a:rPr lang="en-US" sz="2204" dirty="0">
                <a:solidFill>
                  <a:srgbClr val="000000"/>
                </a:solidFill>
                <a:latin typeface="Montserrat"/>
                <a:ea typeface="Montserrat"/>
                <a:cs typeface="Montserrat"/>
                <a:sym typeface="Montserrat"/>
              </a:rPr>
              <a:t> link</a:t>
            </a:r>
            <a:r>
              <a:rPr lang="en-US" sz="2204">
                <a:solidFill>
                  <a:srgbClr val="000000"/>
                </a:solidFill>
                <a:latin typeface="Montserrat"/>
                <a:ea typeface="Montserrat"/>
                <a:cs typeface="Montserrat"/>
                <a:sym typeface="Montserrat"/>
              </a:rPr>
              <a:t>: https://github.com/LilyaShv/Vehicles_Project.git</a:t>
            </a:r>
            <a:endParaRPr lang="en-US" sz="2204" dirty="0">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grpSp>
        <p:nvGrpSpPr>
          <p:cNvPr id="3" name="Group 3"/>
          <p:cNvGrpSpPr/>
          <p:nvPr/>
        </p:nvGrpSpPr>
        <p:grpSpPr>
          <a:xfrm rot="2700000">
            <a:off x="13634108" y="601585"/>
            <a:ext cx="6739474" cy="15491524"/>
            <a:chOff x="0" y="0"/>
            <a:chExt cx="1775006" cy="4080072"/>
          </a:xfrm>
        </p:grpSpPr>
        <p:sp>
          <p:nvSpPr>
            <p:cNvPr id="4" name="Freeform 4"/>
            <p:cNvSpPr/>
            <p:nvPr/>
          </p:nvSpPr>
          <p:spPr>
            <a:xfrm>
              <a:off x="0" y="0"/>
              <a:ext cx="1775006" cy="4080072"/>
            </a:xfrm>
            <a:custGeom>
              <a:avLst/>
              <a:gdLst/>
              <a:ahLst/>
              <a:cxnLst/>
              <a:rect l="l" t="t" r="r" b="b"/>
              <a:pathLst>
                <a:path w="1775006" h="4080072">
                  <a:moveTo>
                    <a:pt x="0" y="0"/>
                  </a:moveTo>
                  <a:lnTo>
                    <a:pt x="1775006" y="0"/>
                  </a:lnTo>
                  <a:lnTo>
                    <a:pt x="1775006" y="4080072"/>
                  </a:lnTo>
                  <a:lnTo>
                    <a:pt x="0" y="4080072"/>
                  </a:lnTo>
                  <a:close/>
                </a:path>
              </a:pathLst>
            </a:custGeom>
            <a:solidFill>
              <a:srgbClr val="004AAD"/>
            </a:solidFill>
          </p:spPr>
          <p:txBody>
            <a:bodyPr/>
            <a:lstStyle/>
            <a:p>
              <a:endParaRPr lang="he-IL"/>
            </a:p>
          </p:txBody>
        </p:sp>
        <p:sp>
          <p:nvSpPr>
            <p:cNvPr id="5" name="TextBox 5"/>
            <p:cNvSpPr txBox="1"/>
            <p:nvPr/>
          </p:nvSpPr>
          <p:spPr>
            <a:xfrm>
              <a:off x="0" y="-47625"/>
              <a:ext cx="1775006" cy="412769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053435" y="1132400"/>
            <a:ext cx="9402579" cy="9402579"/>
            <a:chOff x="0" y="0"/>
            <a:chExt cx="6350000" cy="6350000"/>
          </a:xfrm>
        </p:grpSpPr>
        <p:sp>
          <p:nvSpPr>
            <p:cNvPr id="7" name="Freeform 7"/>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3">
                <a:alphaModFix amt="30000"/>
              </a:blip>
              <a:stretch>
                <a:fillRect l="-19991" r="-19991"/>
              </a:stretch>
            </a:blipFill>
          </p:spPr>
          <p:txBody>
            <a:bodyPr/>
            <a:lstStyle/>
            <a:p>
              <a:endParaRPr lang="he-IL"/>
            </a:p>
          </p:txBody>
        </p:sp>
      </p:grpSp>
      <p:sp>
        <p:nvSpPr>
          <p:cNvPr id="8" name="Freeform 8"/>
          <p:cNvSpPr/>
          <p:nvPr/>
        </p:nvSpPr>
        <p:spPr>
          <a:xfrm>
            <a:off x="15663030" y="1028700"/>
            <a:ext cx="4029400" cy="1457910"/>
          </a:xfrm>
          <a:custGeom>
            <a:avLst/>
            <a:gdLst/>
            <a:ahLst/>
            <a:cxnLst/>
            <a:rect l="l" t="t" r="r" b="b"/>
            <a:pathLst>
              <a:path w="4029400" h="1457910">
                <a:moveTo>
                  <a:pt x="0" y="0"/>
                </a:moveTo>
                <a:lnTo>
                  <a:pt x="4029399" y="0"/>
                </a:lnTo>
                <a:lnTo>
                  <a:pt x="4029399" y="1457910"/>
                </a:lnTo>
                <a:lnTo>
                  <a:pt x="0" y="1457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grpSp>
        <p:nvGrpSpPr>
          <p:cNvPr id="9" name="Group 9"/>
          <p:cNvGrpSpPr>
            <a:grpSpLocks noChangeAspect="1"/>
          </p:cNvGrpSpPr>
          <p:nvPr/>
        </p:nvGrpSpPr>
        <p:grpSpPr>
          <a:xfrm>
            <a:off x="10609968" y="1132400"/>
            <a:ext cx="7243241" cy="7214947"/>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r="-24712"/>
              </a:stretch>
            </a:blipFill>
          </p:spPr>
          <p:txBody>
            <a:bodyPr/>
            <a:lstStyle/>
            <a:p>
              <a:endParaRPr lang="he-IL"/>
            </a:p>
          </p:txBody>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AFEFF"/>
            </a:solidFill>
          </p:spPr>
          <p:txBody>
            <a:bodyPr/>
            <a:lstStyle/>
            <a:p>
              <a:endParaRPr lang="he-IL"/>
            </a:p>
          </p:txBody>
        </p:sp>
      </p:grpSp>
      <p:grpSp>
        <p:nvGrpSpPr>
          <p:cNvPr id="12" name="Group 12"/>
          <p:cNvGrpSpPr>
            <a:grpSpLocks noChangeAspect="1"/>
          </p:cNvGrpSpPr>
          <p:nvPr/>
        </p:nvGrpSpPr>
        <p:grpSpPr>
          <a:xfrm>
            <a:off x="14231588" y="5247200"/>
            <a:ext cx="4580469" cy="4562576"/>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665" r="-24665"/>
              </a:stretch>
            </a:blipFill>
          </p:spPr>
          <p:txBody>
            <a:bodyPr/>
            <a:lstStyle/>
            <a:p>
              <a:endParaRPr lang="he-IL"/>
            </a:p>
          </p:txBody>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AFEFF"/>
            </a:solidFill>
          </p:spPr>
          <p:txBody>
            <a:bodyPr/>
            <a:lstStyle/>
            <a:p>
              <a:endParaRPr lang="he-IL"/>
            </a:p>
          </p:txBody>
        </p:sp>
      </p:grpSp>
      <p:sp>
        <p:nvSpPr>
          <p:cNvPr id="15" name="TextBox 15"/>
          <p:cNvSpPr txBox="1"/>
          <p:nvPr/>
        </p:nvSpPr>
        <p:spPr>
          <a:xfrm>
            <a:off x="842041" y="3183361"/>
            <a:ext cx="9407942" cy="3998849"/>
          </a:xfrm>
          <a:prstGeom prst="rect">
            <a:avLst/>
          </a:prstGeom>
        </p:spPr>
        <p:txBody>
          <a:bodyPr lIns="0" tIns="0" rIns="0" bIns="0" rtlCol="0" anchor="t">
            <a:spAutoFit/>
          </a:bodyPr>
          <a:lstStyle/>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SVM and KNN struggled with the complexity of the features, especially due to the high dimensionality and uneven distribution of the data.</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Random Forest and Gradient Boosting were the most successful for predicting vehicle attributes, showing higher accuracy compared to other models.</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DBSCAN proved to be the best model for clustering, with a Silhouette Score of 0.71.</a:t>
            </a:r>
          </a:p>
        </p:txBody>
      </p:sp>
      <p:sp>
        <p:nvSpPr>
          <p:cNvPr id="16" name="Freeform 16"/>
          <p:cNvSpPr/>
          <p:nvPr/>
        </p:nvSpPr>
        <p:spPr>
          <a:xfrm>
            <a:off x="8421942" y="9258300"/>
            <a:ext cx="4029400" cy="1457910"/>
          </a:xfrm>
          <a:custGeom>
            <a:avLst/>
            <a:gdLst/>
            <a:ahLst/>
            <a:cxnLst/>
            <a:rect l="l" t="t" r="r" b="b"/>
            <a:pathLst>
              <a:path w="4029400" h="1457910">
                <a:moveTo>
                  <a:pt x="0" y="0"/>
                </a:moveTo>
                <a:lnTo>
                  <a:pt x="4029400" y="0"/>
                </a:lnTo>
                <a:lnTo>
                  <a:pt x="4029400" y="1457910"/>
                </a:lnTo>
                <a:lnTo>
                  <a:pt x="0" y="14579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17" name="TextBox 17"/>
          <p:cNvSpPr txBox="1"/>
          <p:nvPr/>
        </p:nvSpPr>
        <p:spPr>
          <a:xfrm>
            <a:off x="1183468" y="1046675"/>
            <a:ext cx="8869966" cy="1589274"/>
          </a:xfrm>
          <a:prstGeom prst="rect">
            <a:avLst/>
          </a:prstGeom>
        </p:spPr>
        <p:txBody>
          <a:bodyPr lIns="0" tIns="0" rIns="0" bIns="0" rtlCol="0" anchor="t">
            <a:spAutoFit/>
          </a:bodyPr>
          <a:lstStyle/>
          <a:p>
            <a:pPr algn="ctr">
              <a:lnSpc>
                <a:spcPts val="6377"/>
              </a:lnSpc>
            </a:pPr>
            <a:r>
              <a:rPr lang="en-US" sz="4555">
                <a:solidFill>
                  <a:srgbClr val="004AAD"/>
                </a:solidFill>
                <a:latin typeface="Cosmetics"/>
                <a:ea typeface="Cosmetics"/>
                <a:cs typeface="Cosmetics"/>
                <a:sym typeface="Cosmetics"/>
              </a:rPr>
              <a:t>COMPARISON OF THE APPLIED TECHNIQUES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12458B"/>
            </a:solidFill>
          </p:spPr>
          <p:txBody>
            <a:bodyPr/>
            <a:lstStyle/>
            <a:p>
              <a:endParaRPr lang="he-IL"/>
            </a:p>
          </p:txBody>
        </p:sp>
        <p:sp>
          <p:nvSpPr>
            <p:cNvPr id="4" name="TextBox 4"/>
            <p:cNvSpPr txBox="1"/>
            <p:nvPr/>
          </p:nvSpPr>
          <p:spPr>
            <a:xfrm>
              <a:off x="0" y="-38100"/>
              <a:ext cx="4816593" cy="139276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4007" y="5143500"/>
            <a:ext cx="18288000" cy="5143500"/>
            <a:chOff x="0" y="0"/>
            <a:chExt cx="24384000" cy="6858000"/>
          </a:xfrm>
        </p:grpSpPr>
        <p:pic>
          <p:nvPicPr>
            <p:cNvPr id="6" name="Picture 6"/>
            <p:cNvPicPr>
              <a:picLocks noChangeAspect="1"/>
            </p:cNvPicPr>
            <p:nvPr/>
          </p:nvPicPr>
          <p:blipFill>
            <a:blip r:embed="rId2">
              <a:alphaModFix amt="30000"/>
            </a:blip>
            <a:srcRect t="31250" b="31250"/>
            <a:stretch>
              <a:fillRect/>
            </a:stretch>
          </p:blipFill>
          <p:spPr>
            <a:xfrm>
              <a:off x="0" y="0"/>
              <a:ext cx="24384000" cy="6858000"/>
            </a:xfrm>
            <a:prstGeom prst="rect">
              <a:avLst/>
            </a:prstGeom>
          </p:spPr>
        </p:pic>
      </p:grpSp>
      <p:grpSp>
        <p:nvGrpSpPr>
          <p:cNvPr id="7" name="Group 7"/>
          <p:cNvGrpSpPr/>
          <p:nvPr/>
        </p:nvGrpSpPr>
        <p:grpSpPr>
          <a:xfrm>
            <a:off x="606525" y="3518079"/>
            <a:ext cx="17248728" cy="6400395"/>
            <a:chOff x="0" y="0"/>
            <a:chExt cx="4542875" cy="1685701"/>
          </a:xfrm>
        </p:grpSpPr>
        <p:sp>
          <p:nvSpPr>
            <p:cNvPr id="8" name="Freeform 8"/>
            <p:cNvSpPr/>
            <p:nvPr/>
          </p:nvSpPr>
          <p:spPr>
            <a:xfrm>
              <a:off x="0" y="0"/>
              <a:ext cx="4542875" cy="1685701"/>
            </a:xfrm>
            <a:custGeom>
              <a:avLst/>
              <a:gdLst/>
              <a:ahLst/>
              <a:cxnLst/>
              <a:rect l="l" t="t" r="r" b="b"/>
              <a:pathLst>
                <a:path w="4542875" h="1685701">
                  <a:moveTo>
                    <a:pt x="0" y="0"/>
                  </a:moveTo>
                  <a:lnTo>
                    <a:pt x="4542875" y="0"/>
                  </a:lnTo>
                  <a:lnTo>
                    <a:pt x="4542875" y="1685701"/>
                  </a:lnTo>
                  <a:lnTo>
                    <a:pt x="0" y="1685701"/>
                  </a:lnTo>
                  <a:close/>
                </a:path>
              </a:pathLst>
            </a:custGeom>
            <a:solidFill>
              <a:srgbClr val="FAFEFF"/>
            </a:solidFill>
          </p:spPr>
          <p:txBody>
            <a:bodyPr/>
            <a:lstStyle/>
            <a:p>
              <a:endParaRPr lang="he-IL"/>
            </a:p>
          </p:txBody>
        </p:sp>
        <p:sp>
          <p:nvSpPr>
            <p:cNvPr id="9" name="TextBox 9"/>
            <p:cNvSpPr txBox="1"/>
            <p:nvPr/>
          </p:nvSpPr>
          <p:spPr>
            <a:xfrm>
              <a:off x="0" y="-38100"/>
              <a:ext cx="4542875" cy="1723801"/>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16021053" y="8456883"/>
            <a:ext cx="2901923" cy="2923183"/>
          </a:xfrm>
          <a:custGeom>
            <a:avLst/>
            <a:gdLst/>
            <a:ahLst/>
            <a:cxnLst/>
            <a:rect l="l" t="t" r="r" b="b"/>
            <a:pathLst>
              <a:path w="2901923" h="2923183">
                <a:moveTo>
                  <a:pt x="0" y="0"/>
                </a:moveTo>
                <a:lnTo>
                  <a:pt x="2901923" y="0"/>
                </a:lnTo>
                <a:lnTo>
                  <a:pt x="2901923" y="2923182"/>
                </a:lnTo>
                <a:lnTo>
                  <a:pt x="0" y="2923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1" name="TextBox 11"/>
          <p:cNvSpPr txBox="1"/>
          <p:nvPr/>
        </p:nvSpPr>
        <p:spPr>
          <a:xfrm>
            <a:off x="1332007" y="2124120"/>
            <a:ext cx="16140008" cy="7431868"/>
          </a:xfrm>
          <a:prstGeom prst="rect">
            <a:avLst/>
          </a:prstGeom>
        </p:spPr>
        <p:txBody>
          <a:bodyPr lIns="0" tIns="0" rIns="0" bIns="0" rtlCol="0" anchor="t">
            <a:spAutoFit/>
          </a:bodyPr>
          <a:lstStyle/>
          <a:p>
            <a:pPr marL="455455" lvl="1" indent="-227727" algn="just">
              <a:lnSpc>
                <a:spcPts val="3712"/>
              </a:lnSpc>
              <a:buFont typeface="Arial"/>
              <a:buChar char="•"/>
            </a:pPr>
            <a:r>
              <a:rPr lang="en-US" sz="2109">
                <a:solidFill>
                  <a:srgbClr val="000000"/>
                </a:solidFill>
                <a:latin typeface="Montserrat"/>
                <a:ea typeface="Montserrat"/>
                <a:cs typeface="Montserrat"/>
                <a:sym typeface="Montserrat"/>
              </a:rPr>
              <a:t>Classification: The models Random Forest and Gradient Boosting were the most successful in predicting vehicle attributes. These models effectively handled mixed data types and demonstrated good accuracy for tasks such as vehicle assessment and regulatory predictions.</a:t>
            </a:r>
          </a:p>
          <a:p>
            <a:pPr marL="455455" lvl="1" indent="-227727" algn="just">
              <a:lnSpc>
                <a:spcPts val="3712"/>
              </a:lnSpc>
              <a:buFont typeface="Arial"/>
              <a:buChar char="•"/>
            </a:pPr>
            <a:r>
              <a:rPr lang="en-US" sz="2109">
                <a:solidFill>
                  <a:srgbClr val="000000"/>
                </a:solidFill>
                <a:latin typeface="Montserrat"/>
                <a:ea typeface="Montserrat"/>
                <a:cs typeface="Montserrat"/>
                <a:sym typeface="Montserrat"/>
              </a:rPr>
              <a:t>Clustering: KMeans generated meaningful clusters but struggled with varying densities. In contrast, DBSCAN provided clearer, more defined results with a higher Silhouette score (0.71), making it the preferred method for identifying irregular clusters and outliers.</a:t>
            </a:r>
          </a:p>
          <a:p>
            <a:pPr marL="455455" lvl="1" indent="-227727" algn="just">
              <a:lnSpc>
                <a:spcPts val="3712"/>
              </a:lnSpc>
              <a:buFont typeface="Arial"/>
              <a:buChar char="•"/>
            </a:pPr>
            <a:r>
              <a:rPr lang="en-US" sz="2109">
                <a:solidFill>
                  <a:srgbClr val="000000"/>
                </a:solidFill>
                <a:latin typeface="Montserrat"/>
                <a:ea typeface="Montserrat"/>
                <a:cs typeface="Montserrat"/>
                <a:sym typeface="Montserrat"/>
              </a:rPr>
              <a:t>Future Insights:</a:t>
            </a:r>
          </a:p>
          <a:p>
            <a:pPr marL="910909" lvl="2" indent="-303636" algn="just">
              <a:lnSpc>
                <a:spcPts val="3712"/>
              </a:lnSpc>
              <a:buFont typeface="Arial"/>
              <a:buChar char="⚬"/>
            </a:pPr>
            <a:r>
              <a:rPr lang="en-US" sz="2109">
                <a:solidFill>
                  <a:srgbClr val="000000"/>
                </a:solidFill>
                <a:latin typeface="Montserrat"/>
                <a:ea typeface="Montserrat"/>
                <a:cs typeface="Montserrat"/>
                <a:sym typeface="Montserrat"/>
              </a:rPr>
              <a:t>Anomaly Detection: The results can help identify abnormal vehicles with unusual characteristics, contributing to fraud prevention and compliance enforcement.</a:t>
            </a:r>
          </a:p>
          <a:p>
            <a:pPr marL="910909" lvl="2" indent="-303636" algn="just">
              <a:lnSpc>
                <a:spcPts val="3712"/>
              </a:lnSpc>
              <a:buFont typeface="Arial"/>
              <a:buChar char="⚬"/>
            </a:pPr>
            <a:r>
              <a:rPr lang="en-US" sz="2109">
                <a:solidFill>
                  <a:srgbClr val="000000"/>
                </a:solidFill>
                <a:latin typeface="Montserrat"/>
                <a:ea typeface="Montserrat"/>
                <a:cs typeface="Montserrat"/>
                <a:sym typeface="Montserrat"/>
              </a:rPr>
              <a:t>Regulatory Predictions: Predicting key vehicle attributes like registration expiration can improve the efficiency of regulatory processes.</a:t>
            </a:r>
          </a:p>
          <a:p>
            <a:pPr marL="910909" lvl="2" indent="-303636" algn="just">
              <a:lnSpc>
                <a:spcPts val="3712"/>
              </a:lnSpc>
              <a:buFont typeface="Arial"/>
              <a:buChar char="⚬"/>
            </a:pPr>
            <a:r>
              <a:rPr lang="en-US" sz="2109">
                <a:solidFill>
                  <a:srgbClr val="000000"/>
                </a:solidFill>
                <a:latin typeface="Montserrat"/>
                <a:ea typeface="Montserrat"/>
                <a:cs typeface="Montserrat"/>
                <a:sym typeface="Montserrat"/>
              </a:rPr>
              <a:t>Business Decision-Making: These insights can assist businesses in optimizing inventory, marketing, and services based on vehicle characteristics and predicted trends</a:t>
            </a:r>
          </a:p>
          <a:p>
            <a:pPr algn="just">
              <a:lnSpc>
                <a:spcPts val="3712"/>
              </a:lnSpc>
            </a:pPr>
            <a:r>
              <a:rPr lang="en-US" sz="2109">
                <a:solidFill>
                  <a:srgbClr val="000000"/>
                </a:solidFill>
                <a:latin typeface="Montserrat"/>
                <a:ea typeface="Montserrat"/>
                <a:cs typeface="Montserrat"/>
                <a:sym typeface="Montserrat"/>
              </a:rPr>
              <a:t>In summary, Random Forest and Gradient Boosting are highly effective for predicting vehicle attributes, while DBSCAN excels in clustering and anomaly detection. These insights are valuable for improving regulatory processes, detecting anomalies, and supporting data-driven business decisions in the automotive industry.</a:t>
            </a:r>
          </a:p>
        </p:txBody>
      </p:sp>
      <p:sp>
        <p:nvSpPr>
          <p:cNvPr id="12" name="Freeform 12"/>
          <p:cNvSpPr/>
          <p:nvPr/>
        </p:nvSpPr>
        <p:spPr>
          <a:xfrm>
            <a:off x="-844437" y="-1258080"/>
            <a:ext cx="2901923" cy="2923183"/>
          </a:xfrm>
          <a:custGeom>
            <a:avLst/>
            <a:gdLst/>
            <a:ahLst/>
            <a:cxnLst/>
            <a:rect l="l" t="t" r="r" b="b"/>
            <a:pathLst>
              <a:path w="2901923" h="2923183">
                <a:moveTo>
                  <a:pt x="0" y="0"/>
                </a:moveTo>
                <a:lnTo>
                  <a:pt x="2901923" y="0"/>
                </a:lnTo>
                <a:lnTo>
                  <a:pt x="2901923" y="2923182"/>
                </a:lnTo>
                <a:lnTo>
                  <a:pt x="0" y="2923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13" name="Freeform 13"/>
          <p:cNvSpPr/>
          <p:nvPr/>
        </p:nvSpPr>
        <p:spPr>
          <a:xfrm>
            <a:off x="1028700" y="8651686"/>
            <a:ext cx="606614" cy="606614"/>
          </a:xfrm>
          <a:custGeom>
            <a:avLst/>
            <a:gdLst/>
            <a:ahLst/>
            <a:cxnLst/>
            <a:rect l="l" t="t" r="r" b="b"/>
            <a:pathLst>
              <a:path w="606614" h="606614">
                <a:moveTo>
                  <a:pt x="0" y="0"/>
                </a:moveTo>
                <a:lnTo>
                  <a:pt x="606614" y="0"/>
                </a:lnTo>
                <a:lnTo>
                  <a:pt x="606614" y="606614"/>
                </a:lnTo>
                <a:lnTo>
                  <a:pt x="0" y="6066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14" name="TextBox 14"/>
          <p:cNvSpPr txBox="1"/>
          <p:nvPr/>
        </p:nvSpPr>
        <p:spPr>
          <a:xfrm>
            <a:off x="2274879" y="477902"/>
            <a:ext cx="13006291" cy="987295"/>
          </a:xfrm>
          <a:prstGeom prst="rect">
            <a:avLst/>
          </a:prstGeom>
        </p:spPr>
        <p:txBody>
          <a:bodyPr lIns="0" tIns="0" rIns="0" bIns="0" rtlCol="0" anchor="t">
            <a:spAutoFit/>
          </a:bodyPr>
          <a:lstStyle/>
          <a:p>
            <a:pPr algn="ctr">
              <a:lnSpc>
                <a:spcPts val="8057"/>
              </a:lnSpc>
            </a:pPr>
            <a:r>
              <a:rPr lang="en-US" sz="5755">
                <a:solidFill>
                  <a:srgbClr val="004AAD"/>
                </a:solidFill>
                <a:latin typeface="Cosmetics"/>
                <a:ea typeface="Cosmetics"/>
                <a:cs typeface="Cosmetics"/>
                <a:sym typeface="Cosmetics"/>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grpSp>
        <p:nvGrpSpPr>
          <p:cNvPr id="3" name="Group 3"/>
          <p:cNvGrpSpPr/>
          <p:nvPr/>
        </p:nvGrpSpPr>
        <p:grpSpPr>
          <a:xfrm rot="2700000">
            <a:off x="13634108" y="601585"/>
            <a:ext cx="6739474" cy="15491524"/>
            <a:chOff x="0" y="0"/>
            <a:chExt cx="1775006" cy="4080072"/>
          </a:xfrm>
        </p:grpSpPr>
        <p:sp>
          <p:nvSpPr>
            <p:cNvPr id="4" name="Freeform 4"/>
            <p:cNvSpPr/>
            <p:nvPr/>
          </p:nvSpPr>
          <p:spPr>
            <a:xfrm>
              <a:off x="0" y="0"/>
              <a:ext cx="1775006" cy="4080072"/>
            </a:xfrm>
            <a:custGeom>
              <a:avLst/>
              <a:gdLst/>
              <a:ahLst/>
              <a:cxnLst/>
              <a:rect l="l" t="t" r="r" b="b"/>
              <a:pathLst>
                <a:path w="1775006" h="4080072">
                  <a:moveTo>
                    <a:pt x="0" y="0"/>
                  </a:moveTo>
                  <a:lnTo>
                    <a:pt x="1775006" y="0"/>
                  </a:lnTo>
                  <a:lnTo>
                    <a:pt x="1775006" y="4080072"/>
                  </a:lnTo>
                  <a:lnTo>
                    <a:pt x="0" y="4080072"/>
                  </a:lnTo>
                  <a:close/>
                </a:path>
              </a:pathLst>
            </a:custGeom>
            <a:solidFill>
              <a:srgbClr val="004AAD"/>
            </a:solidFill>
          </p:spPr>
          <p:txBody>
            <a:bodyPr/>
            <a:lstStyle/>
            <a:p>
              <a:endParaRPr lang="he-IL"/>
            </a:p>
          </p:txBody>
        </p:sp>
        <p:sp>
          <p:nvSpPr>
            <p:cNvPr id="5" name="TextBox 5"/>
            <p:cNvSpPr txBox="1"/>
            <p:nvPr/>
          </p:nvSpPr>
          <p:spPr>
            <a:xfrm>
              <a:off x="0" y="-47625"/>
              <a:ext cx="1775006" cy="412769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053435" y="1132400"/>
            <a:ext cx="9402579" cy="9402579"/>
            <a:chOff x="0" y="0"/>
            <a:chExt cx="6350000" cy="6350000"/>
          </a:xfrm>
        </p:grpSpPr>
        <p:sp>
          <p:nvSpPr>
            <p:cNvPr id="7" name="Freeform 7"/>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3">
                <a:alphaModFix amt="30000"/>
              </a:blip>
              <a:stretch>
                <a:fillRect l="-19991" r="-19991"/>
              </a:stretch>
            </a:blipFill>
          </p:spPr>
          <p:txBody>
            <a:bodyPr/>
            <a:lstStyle/>
            <a:p>
              <a:endParaRPr lang="he-IL"/>
            </a:p>
          </p:txBody>
        </p:sp>
      </p:grpSp>
      <p:sp>
        <p:nvSpPr>
          <p:cNvPr id="8" name="Freeform 8"/>
          <p:cNvSpPr/>
          <p:nvPr/>
        </p:nvSpPr>
        <p:spPr>
          <a:xfrm>
            <a:off x="15663030" y="1028700"/>
            <a:ext cx="4029400" cy="1457910"/>
          </a:xfrm>
          <a:custGeom>
            <a:avLst/>
            <a:gdLst/>
            <a:ahLst/>
            <a:cxnLst/>
            <a:rect l="l" t="t" r="r" b="b"/>
            <a:pathLst>
              <a:path w="4029400" h="1457910">
                <a:moveTo>
                  <a:pt x="0" y="0"/>
                </a:moveTo>
                <a:lnTo>
                  <a:pt x="4029399" y="0"/>
                </a:lnTo>
                <a:lnTo>
                  <a:pt x="4029399" y="1457910"/>
                </a:lnTo>
                <a:lnTo>
                  <a:pt x="0" y="1457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grpSp>
        <p:nvGrpSpPr>
          <p:cNvPr id="9" name="Group 9"/>
          <p:cNvGrpSpPr>
            <a:grpSpLocks noChangeAspect="1"/>
          </p:cNvGrpSpPr>
          <p:nvPr/>
        </p:nvGrpSpPr>
        <p:grpSpPr>
          <a:xfrm>
            <a:off x="10609968" y="1132400"/>
            <a:ext cx="7243241" cy="7214947"/>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r="-24712"/>
              </a:stretch>
            </a:blipFill>
          </p:spPr>
          <p:txBody>
            <a:bodyPr/>
            <a:lstStyle/>
            <a:p>
              <a:endParaRPr lang="he-IL"/>
            </a:p>
          </p:txBody>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AFEFF"/>
            </a:solidFill>
          </p:spPr>
          <p:txBody>
            <a:bodyPr/>
            <a:lstStyle/>
            <a:p>
              <a:endParaRPr lang="he-IL"/>
            </a:p>
          </p:txBody>
        </p:sp>
      </p:grpSp>
      <p:grpSp>
        <p:nvGrpSpPr>
          <p:cNvPr id="12" name="Group 12"/>
          <p:cNvGrpSpPr>
            <a:grpSpLocks noChangeAspect="1"/>
          </p:cNvGrpSpPr>
          <p:nvPr/>
        </p:nvGrpSpPr>
        <p:grpSpPr>
          <a:xfrm>
            <a:off x="14231588" y="5247200"/>
            <a:ext cx="4580469" cy="4562576"/>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572" r="-24572"/>
              </a:stretch>
            </a:blipFill>
          </p:spPr>
          <p:txBody>
            <a:bodyPr/>
            <a:lstStyle/>
            <a:p>
              <a:endParaRPr lang="he-IL"/>
            </a:p>
          </p:txBody>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AFEFF"/>
            </a:solidFill>
          </p:spPr>
          <p:txBody>
            <a:bodyPr/>
            <a:lstStyle/>
            <a:p>
              <a:endParaRPr lang="he-IL"/>
            </a:p>
          </p:txBody>
        </p:sp>
      </p:grpSp>
      <p:sp>
        <p:nvSpPr>
          <p:cNvPr id="15" name="TextBox 15"/>
          <p:cNvSpPr txBox="1"/>
          <p:nvPr/>
        </p:nvSpPr>
        <p:spPr>
          <a:xfrm>
            <a:off x="842041" y="3183361"/>
            <a:ext cx="9407942" cy="2989199"/>
          </a:xfrm>
          <a:prstGeom prst="rect">
            <a:avLst/>
          </a:prstGeom>
        </p:spPr>
        <p:txBody>
          <a:bodyPr lIns="0" tIns="0" rIns="0" bIns="0" rtlCol="0" anchor="t">
            <a:spAutoFit/>
          </a:bodyPr>
          <a:lstStyle/>
          <a:p>
            <a:pPr algn="l">
              <a:lnSpc>
                <a:spcPts val="4048"/>
              </a:lnSpc>
            </a:pPr>
            <a:r>
              <a:rPr lang="en-US" sz="2300">
                <a:solidFill>
                  <a:srgbClr val="000000"/>
                </a:solidFill>
                <a:latin typeface="Montserrat"/>
                <a:ea typeface="Montserrat"/>
                <a:cs typeface="Montserrat"/>
                <a:sym typeface="Montserrat"/>
              </a:rPr>
              <a:t>The main challenge of this project is vehicle data prediction and classification using machine learning techniques such as classification and clustering. Our goal is to understand the characteristics of vehicles and focus on identifying vehicles with specific attributes that can serve as a basis for decision-making in the automotive industry.</a:t>
            </a:r>
          </a:p>
        </p:txBody>
      </p:sp>
      <p:sp>
        <p:nvSpPr>
          <p:cNvPr id="16" name="Freeform 16"/>
          <p:cNvSpPr/>
          <p:nvPr/>
        </p:nvSpPr>
        <p:spPr>
          <a:xfrm>
            <a:off x="8421942" y="9258300"/>
            <a:ext cx="4029400" cy="1457910"/>
          </a:xfrm>
          <a:custGeom>
            <a:avLst/>
            <a:gdLst/>
            <a:ahLst/>
            <a:cxnLst/>
            <a:rect l="l" t="t" r="r" b="b"/>
            <a:pathLst>
              <a:path w="4029400" h="1457910">
                <a:moveTo>
                  <a:pt x="0" y="0"/>
                </a:moveTo>
                <a:lnTo>
                  <a:pt x="4029400" y="0"/>
                </a:lnTo>
                <a:lnTo>
                  <a:pt x="4029400" y="1457910"/>
                </a:lnTo>
                <a:lnTo>
                  <a:pt x="0" y="14579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17" name="TextBox 17"/>
          <p:cNvSpPr txBox="1"/>
          <p:nvPr/>
        </p:nvSpPr>
        <p:spPr>
          <a:xfrm>
            <a:off x="274034" y="639441"/>
            <a:ext cx="12633586" cy="1309341"/>
          </a:xfrm>
          <a:prstGeom prst="rect">
            <a:avLst/>
          </a:prstGeom>
        </p:spPr>
        <p:txBody>
          <a:bodyPr lIns="0" tIns="0" rIns="0" bIns="0" rtlCol="0" anchor="t">
            <a:spAutoFit/>
          </a:bodyPr>
          <a:lstStyle/>
          <a:p>
            <a:pPr algn="ctr">
              <a:lnSpc>
                <a:spcPts val="5257"/>
              </a:lnSpc>
            </a:pPr>
            <a:r>
              <a:rPr lang="en-US" sz="3755">
                <a:solidFill>
                  <a:srgbClr val="004AAD"/>
                </a:solidFill>
                <a:latin typeface="Cosmetics"/>
                <a:ea typeface="Cosmetics"/>
                <a:cs typeface="Cosmetics"/>
                <a:sym typeface="Cosmetics"/>
              </a:rPr>
              <a:t>THE PROBLEM: ANALYZING AND CLASSIFYING VEHICLE DATA FOR INFORMED DECISION MAKING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66" b="-9166"/>
            </a:stretch>
          </a:blipFill>
        </p:spPr>
        <p:txBody>
          <a:bodyPr/>
          <a:lstStyle/>
          <a:p>
            <a:endParaRPr lang="he-IL"/>
          </a:p>
        </p:txBody>
      </p:sp>
      <p:sp>
        <p:nvSpPr>
          <p:cNvPr id="3" name="Freeform 3"/>
          <p:cNvSpPr/>
          <p:nvPr/>
        </p:nvSpPr>
        <p:spPr>
          <a:xfrm>
            <a:off x="1028700" y="9258300"/>
            <a:ext cx="3422014" cy="3447084"/>
          </a:xfrm>
          <a:custGeom>
            <a:avLst/>
            <a:gdLst/>
            <a:ahLst/>
            <a:cxnLst/>
            <a:rect l="l" t="t" r="r" b="b"/>
            <a:pathLst>
              <a:path w="3422014" h="3447084">
                <a:moveTo>
                  <a:pt x="0" y="0"/>
                </a:moveTo>
                <a:lnTo>
                  <a:pt x="3422014" y="0"/>
                </a:lnTo>
                <a:lnTo>
                  <a:pt x="3422014" y="3447084"/>
                </a:lnTo>
                <a:lnTo>
                  <a:pt x="0" y="3447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13773051" y="-2340635"/>
            <a:ext cx="3422014" cy="3447084"/>
          </a:xfrm>
          <a:custGeom>
            <a:avLst/>
            <a:gdLst/>
            <a:ahLst/>
            <a:cxnLst/>
            <a:rect l="l" t="t" r="r" b="b"/>
            <a:pathLst>
              <a:path w="3422014" h="3447084">
                <a:moveTo>
                  <a:pt x="0" y="0"/>
                </a:moveTo>
                <a:lnTo>
                  <a:pt x="3422015" y="0"/>
                </a:lnTo>
                <a:lnTo>
                  <a:pt x="3422015" y="3447084"/>
                </a:lnTo>
                <a:lnTo>
                  <a:pt x="0" y="3447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5" name="Group 5"/>
          <p:cNvGrpSpPr/>
          <p:nvPr/>
        </p:nvGrpSpPr>
        <p:grpSpPr>
          <a:xfrm>
            <a:off x="-713683" y="8827711"/>
            <a:ext cx="2918578" cy="29185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EFF">
                <a:alpha val="60000"/>
              </a:srgbClr>
            </a:solidFill>
          </p:spPr>
          <p:txBody>
            <a:bodyPr/>
            <a:lstStyle/>
            <a:p>
              <a:endParaRPr lang="he-IL"/>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5369422" y="-1459289"/>
            <a:ext cx="2918578" cy="291857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EFF">
                <a:alpha val="60000"/>
              </a:srgbClr>
            </a:solidFill>
          </p:spPr>
          <p:txBody>
            <a:bodyPr/>
            <a:lstStyle/>
            <a:p>
              <a:endParaRPr lang="he-IL"/>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274034" y="601341"/>
            <a:ext cx="12633586" cy="897760"/>
          </a:xfrm>
          <a:prstGeom prst="rect">
            <a:avLst/>
          </a:prstGeom>
        </p:spPr>
        <p:txBody>
          <a:bodyPr lIns="0" tIns="0" rIns="0" bIns="0" rtlCol="0" anchor="t">
            <a:spAutoFit/>
          </a:bodyPr>
          <a:lstStyle/>
          <a:p>
            <a:pPr algn="ctr">
              <a:lnSpc>
                <a:spcPts val="7217"/>
              </a:lnSpc>
            </a:pPr>
            <a:r>
              <a:rPr lang="en-US" sz="5155">
                <a:solidFill>
                  <a:srgbClr val="FAFEFF"/>
                </a:solidFill>
                <a:latin typeface="Cosmetics"/>
                <a:ea typeface="Cosmetics"/>
                <a:cs typeface="Cosmetics"/>
                <a:sym typeface="Cosmetics"/>
              </a:rPr>
              <a:t>PROJECT OBJECTIVES</a:t>
            </a:r>
          </a:p>
        </p:txBody>
      </p:sp>
      <p:sp>
        <p:nvSpPr>
          <p:cNvPr id="12" name="TextBox 12"/>
          <p:cNvSpPr txBox="1"/>
          <p:nvPr/>
        </p:nvSpPr>
        <p:spPr>
          <a:xfrm>
            <a:off x="3042933" y="2335187"/>
            <a:ext cx="12833532" cy="5008499"/>
          </a:xfrm>
          <a:prstGeom prst="rect">
            <a:avLst/>
          </a:prstGeom>
        </p:spPr>
        <p:txBody>
          <a:bodyPr lIns="0" tIns="0" rIns="0" bIns="0" rtlCol="0" anchor="t">
            <a:spAutoFit/>
          </a:bodyPr>
          <a:lstStyle/>
          <a:p>
            <a:pPr marL="496571" lvl="1" indent="-248285" algn="l">
              <a:lnSpc>
                <a:spcPts val="4048"/>
              </a:lnSpc>
              <a:buFont typeface="Arial"/>
              <a:buChar char="•"/>
            </a:pPr>
            <a:r>
              <a:rPr lang="en-US" sz="2300">
                <a:solidFill>
                  <a:srgbClr val="FAFEFF"/>
                </a:solidFill>
                <a:latin typeface="Montserrat"/>
                <a:ea typeface="Montserrat"/>
                <a:cs typeface="Montserrat"/>
                <a:sym typeface="Montserrat"/>
              </a:rPr>
              <a:t>Investigate the relationships between various characteristics of vehicles, such as age, weight, engine volume, and their potential impact on their removal from service.</a:t>
            </a:r>
          </a:p>
          <a:p>
            <a:pPr marL="496571" lvl="1" indent="-248285" algn="l">
              <a:lnSpc>
                <a:spcPts val="4048"/>
              </a:lnSpc>
              <a:buFont typeface="Arial"/>
              <a:buChar char="•"/>
            </a:pPr>
            <a:r>
              <a:rPr lang="en-US" sz="2300">
                <a:solidFill>
                  <a:srgbClr val="FAFEFF"/>
                </a:solidFill>
                <a:latin typeface="Montserrat"/>
                <a:ea typeface="Montserrat"/>
                <a:cs typeface="Montserrat"/>
                <a:sym typeface="Montserrat"/>
              </a:rPr>
              <a:t>Explore anomalies or unusual events in vehicle data, contributing to a deeper understanding of underlying patterns and their potential real-world implications in the automotive industry.</a:t>
            </a:r>
          </a:p>
          <a:p>
            <a:pPr marL="496571" lvl="1" indent="-248285" algn="l">
              <a:lnSpc>
                <a:spcPts val="4048"/>
              </a:lnSpc>
              <a:buFont typeface="Arial"/>
              <a:buChar char="•"/>
            </a:pPr>
            <a:r>
              <a:rPr lang="en-US" sz="2300">
                <a:solidFill>
                  <a:srgbClr val="FAFEFF"/>
                </a:solidFill>
                <a:latin typeface="Montserrat"/>
                <a:ea typeface="Montserrat"/>
                <a:cs typeface="Montserrat"/>
                <a:sym typeface="Montserrat"/>
              </a:rPr>
              <a:t>Classify vehicles based on their attributes to assist in decision-making processes, such as identifying high-risk vehicles or those in need of regulatory attention.</a:t>
            </a:r>
          </a:p>
          <a:p>
            <a:pPr marL="496571" lvl="1" indent="-248285" algn="l">
              <a:lnSpc>
                <a:spcPts val="4048"/>
              </a:lnSpc>
              <a:buFont typeface="Arial"/>
              <a:buChar char="•"/>
            </a:pPr>
            <a:r>
              <a:rPr lang="en-US" sz="2300">
                <a:solidFill>
                  <a:srgbClr val="FAFEFF"/>
                </a:solidFill>
                <a:latin typeface="Montserrat"/>
                <a:ea typeface="Montserrat"/>
                <a:cs typeface="Montserrat"/>
                <a:sym typeface="Montserrat"/>
              </a:rPr>
              <a:t>Apply clustering techniques to discover hidden patterns in the dataset and group vehicles with similar characteristics for targeted business or regulatory strategies.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sp>
        <p:nvSpPr>
          <p:cNvPr id="3" name="Freeform 3"/>
          <p:cNvSpPr/>
          <p:nvPr/>
        </p:nvSpPr>
        <p:spPr>
          <a:xfrm>
            <a:off x="13921990" y="165338"/>
            <a:ext cx="5659807" cy="1386653"/>
          </a:xfrm>
          <a:custGeom>
            <a:avLst/>
            <a:gdLst/>
            <a:ahLst/>
            <a:cxnLst/>
            <a:rect l="l" t="t" r="r" b="b"/>
            <a:pathLst>
              <a:path w="5659807" h="1386653">
                <a:moveTo>
                  <a:pt x="0" y="0"/>
                </a:moveTo>
                <a:lnTo>
                  <a:pt x="5659807" y="0"/>
                </a:lnTo>
                <a:lnTo>
                  <a:pt x="5659807" y="1386653"/>
                </a:lnTo>
                <a:lnTo>
                  <a:pt x="0" y="13866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TextBox 4"/>
          <p:cNvSpPr txBox="1"/>
          <p:nvPr/>
        </p:nvSpPr>
        <p:spPr>
          <a:xfrm>
            <a:off x="2683058" y="3534619"/>
            <a:ext cx="13266899" cy="1979549"/>
          </a:xfrm>
          <a:prstGeom prst="rect">
            <a:avLst/>
          </a:prstGeom>
        </p:spPr>
        <p:txBody>
          <a:bodyPr lIns="0" tIns="0" rIns="0" bIns="0" rtlCol="0" anchor="t">
            <a:spAutoFit/>
          </a:bodyPr>
          <a:lstStyle/>
          <a:p>
            <a:pPr algn="l">
              <a:lnSpc>
                <a:spcPts val="4048"/>
              </a:lnSpc>
            </a:pPr>
            <a:r>
              <a:rPr lang="en-US" sz="2300">
                <a:solidFill>
                  <a:srgbClr val="000000"/>
                </a:solidFill>
                <a:latin typeface="Montserrat"/>
                <a:ea typeface="Montserrat"/>
                <a:cs typeface="Montserrat"/>
                <a:sym typeface="Montserrat"/>
              </a:rPr>
              <a:t>In addition to the classic classification and clustering methods (Random Forest, Gradient Boosting, KMeans), we applied Dimensionality Reduction techniques (such as PCA and Kernel PCA) to help analyze data in a clearer way. Additionally, we explored the DBSCAN method for evaluating clustering quality.</a:t>
            </a:r>
          </a:p>
        </p:txBody>
      </p:sp>
      <p:sp>
        <p:nvSpPr>
          <p:cNvPr id="5" name="TextBox 5"/>
          <p:cNvSpPr txBox="1"/>
          <p:nvPr/>
        </p:nvSpPr>
        <p:spPr>
          <a:xfrm>
            <a:off x="2683058" y="1584925"/>
            <a:ext cx="12633586" cy="1245870"/>
          </a:xfrm>
          <a:prstGeom prst="rect">
            <a:avLst/>
          </a:prstGeom>
        </p:spPr>
        <p:txBody>
          <a:bodyPr lIns="0" tIns="0" rIns="0" bIns="0" rtlCol="0" anchor="t">
            <a:spAutoFit/>
          </a:bodyPr>
          <a:lstStyle/>
          <a:p>
            <a:pPr algn="ctr">
              <a:lnSpc>
                <a:spcPts val="10079"/>
              </a:lnSpc>
            </a:pPr>
            <a:r>
              <a:rPr lang="en-US" sz="7199">
                <a:solidFill>
                  <a:srgbClr val="004AAD"/>
                </a:solidFill>
                <a:latin typeface="Cosmetics"/>
                <a:ea typeface="Cosmetics"/>
                <a:cs typeface="Cosmetics"/>
                <a:sym typeface="Cosmetics"/>
              </a:rPr>
              <a:t>METHODS AND TECHNIQUES</a:t>
            </a:r>
          </a:p>
        </p:txBody>
      </p:sp>
      <p:grpSp>
        <p:nvGrpSpPr>
          <p:cNvPr id="6" name="Group 6"/>
          <p:cNvGrpSpPr/>
          <p:nvPr/>
        </p:nvGrpSpPr>
        <p:grpSpPr>
          <a:xfrm>
            <a:off x="-285172" y="8721617"/>
            <a:ext cx="19343645" cy="1565383"/>
            <a:chOff x="0" y="0"/>
            <a:chExt cx="5094622" cy="412282"/>
          </a:xfrm>
        </p:grpSpPr>
        <p:sp>
          <p:nvSpPr>
            <p:cNvPr id="7" name="Freeform 7"/>
            <p:cNvSpPr/>
            <p:nvPr/>
          </p:nvSpPr>
          <p:spPr>
            <a:xfrm>
              <a:off x="0" y="0"/>
              <a:ext cx="5094622" cy="412282"/>
            </a:xfrm>
            <a:custGeom>
              <a:avLst/>
              <a:gdLst/>
              <a:ahLst/>
              <a:cxnLst/>
              <a:rect l="l" t="t" r="r" b="b"/>
              <a:pathLst>
                <a:path w="5094622" h="412282">
                  <a:moveTo>
                    <a:pt x="0" y="0"/>
                  </a:moveTo>
                  <a:lnTo>
                    <a:pt x="5094622" y="0"/>
                  </a:lnTo>
                  <a:lnTo>
                    <a:pt x="5094622" y="412282"/>
                  </a:lnTo>
                  <a:lnTo>
                    <a:pt x="0" y="412282"/>
                  </a:lnTo>
                  <a:close/>
                </a:path>
              </a:pathLst>
            </a:custGeom>
            <a:solidFill>
              <a:srgbClr val="004AAD">
                <a:alpha val="60784"/>
              </a:srgbClr>
            </a:solidFill>
          </p:spPr>
          <p:txBody>
            <a:bodyPr/>
            <a:lstStyle/>
            <a:p>
              <a:endParaRPr lang="he-IL"/>
            </a:p>
          </p:txBody>
        </p:sp>
        <p:sp>
          <p:nvSpPr>
            <p:cNvPr id="8" name="TextBox 8"/>
            <p:cNvSpPr txBox="1"/>
            <p:nvPr/>
          </p:nvSpPr>
          <p:spPr>
            <a:xfrm>
              <a:off x="0" y="-47625"/>
              <a:ext cx="5094622" cy="459907"/>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834697" y="8810982"/>
            <a:ext cx="5659807" cy="1386653"/>
          </a:xfrm>
          <a:custGeom>
            <a:avLst/>
            <a:gdLst/>
            <a:ahLst/>
            <a:cxnLst/>
            <a:rect l="l" t="t" r="r" b="b"/>
            <a:pathLst>
              <a:path w="5659807" h="1386653">
                <a:moveTo>
                  <a:pt x="0" y="0"/>
                </a:moveTo>
                <a:lnTo>
                  <a:pt x="5659806" y="0"/>
                </a:lnTo>
                <a:lnTo>
                  <a:pt x="5659806" y="1386653"/>
                </a:lnTo>
                <a:lnTo>
                  <a:pt x="0" y="13866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grpSp>
        <p:nvGrpSpPr>
          <p:cNvPr id="10" name="Group 10"/>
          <p:cNvGrpSpPr/>
          <p:nvPr/>
        </p:nvGrpSpPr>
        <p:grpSpPr>
          <a:xfrm>
            <a:off x="14241019" y="7438833"/>
            <a:ext cx="5517604" cy="55176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EFF">
                <a:alpha val="60000"/>
              </a:srgbClr>
            </a:solidFill>
          </p:spPr>
          <p:txBody>
            <a:bodyPr/>
            <a:lstStyle/>
            <a:p>
              <a:endParaRPr lang="he-IL"/>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sp>
        <p:nvSpPr>
          <p:cNvPr id="3" name="TextBox 3"/>
          <p:cNvSpPr txBox="1"/>
          <p:nvPr/>
        </p:nvSpPr>
        <p:spPr>
          <a:xfrm>
            <a:off x="3458634" y="702300"/>
            <a:ext cx="12265545" cy="1245870"/>
          </a:xfrm>
          <a:prstGeom prst="rect">
            <a:avLst/>
          </a:prstGeom>
        </p:spPr>
        <p:txBody>
          <a:bodyPr lIns="0" tIns="0" rIns="0" bIns="0" rtlCol="0" anchor="t">
            <a:spAutoFit/>
          </a:bodyPr>
          <a:lstStyle/>
          <a:p>
            <a:pPr algn="l">
              <a:lnSpc>
                <a:spcPts val="10080"/>
              </a:lnSpc>
            </a:pPr>
            <a:r>
              <a:rPr lang="en-US" sz="7200">
                <a:solidFill>
                  <a:srgbClr val="225184"/>
                </a:solidFill>
                <a:latin typeface="Cosmetics"/>
                <a:ea typeface="Cosmetics"/>
                <a:cs typeface="Cosmetics"/>
                <a:sym typeface="Cosmetics"/>
              </a:rPr>
              <a:t> DATASET AND FEATURES</a:t>
            </a:r>
          </a:p>
        </p:txBody>
      </p:sp>
      <p:grpSp>
        <p:nvGrpSpPr>
          <p:cNvPr id="4" name="Group 4"/>
          <p:cNvGrpSpPr/>
          <p:nvPr/>
        </p:nvGrpSpPr>
        <p:grpSpPr>
          <a:xfrm rot="-1882255">
            <a:off x="16606981" y="-2215683"/>
            <a:ext cx="1423292" cy="7695172"/>
            <a:chOff x="0" y="0"/>
            <a:chExt cx="374859" cy="2026712"/>
          </a:xfrm>
        </p:grpSpPr>
        <p:sp>
          <p:nvSpPr>
            <p:cNvPr id="5" name="Freeform 5"/>
            <p:cNvSpPr/>
            <p:nvPr/>
          </p:nvSpPr>
          <p:spPr>
            <a:xfrm>
              <a:off x="0" y="0"/>
              <a:ext cx="374859" cy="2026712"/>
            </a:xfrm>
            <a:custGeom>
              <a:avLst/>
              <a:gdLst/>
              <a:ahLst/>
              <a:cxnLst/>
              <a:rect l="l" t="t" r="r" b="b"/>
              <a:pathLst>
                <a:path w="374859" h="2026712">
                  <a:moveTo>
                    <a:pt x="0" y="0"/>
                  </a:moveTo>
                  <a:lnTo>
                    <a:pt x="374859" y="0"/>
                  </a:lnTo>
                  <a:lnTo>
                    <a:pt x="374859" y="2026712"/>
                  </a:lnTo>
                  <a:lnTo>
                    <a:pt x="0" y="2026712"/>
                  </a:lnTo>
                  <a:close/>
                </a:path>
              </a:pathLst>
            </a:custGeom>
            <a:solidFill>
              <a:srgbClr val="225184"/>
            </a:solidFill>
          </p:spPr>
          <p:txBody>
            <a:bodyPr/>
            <a:lstStyle/>
            <a:p>
              <a:endParaRPr lang="he-IL"/>
            </a:p>
          </p:txBody>
        </p:sp>
        <p:sp>
          <p:nvSpPr>
            <p:cNvPr id="6" name="TextBox 6"/>
            <p:cNvSpPr txBox="1"/>
            <p:nvPr/>
          </p:nvSpPr>
          <p:spPr>
            <a:xfrm>
              <a:off x="0" y="28575"/>
              <a:ext cx="374859" cy="1998137"/>
            </a:xfrm>
            <a:prstGeom prst="rect">
              <a:avLst/>
            </a:prstGeom>
          </p:spPr>
          <p:txBody>
            <a:bodyPr lIns="50800" tIns="50800" rIns="50800" bIns="50800" rtlCol="0" anchor="ctr"/>
            <a:lstStyle/>
            <a:p>
              <a:pPr algn="ctr">
                <a:lnSpc>
                  <a:spcPts val="2395"/>
                </a:lnSpc>
              </a:pPr>
              <a:endParaRPr/>
            </a:p>
          </p:txBody>
        </p:sp>
      </p:grpSp>
      <p:sp>
        <p:nvSpPr>
          <p:cNvPr id="7" name="TextBox 7"/>
          <p:cNvSpPr txBox="1"/>
          <p:nvPr/>
        </p:nvSpPr>
        <p:spPr>
          <a:xfrm>
            <a:off x="2099518" y="2440136"/>
            <a:ext cx="14440681" cy="6018149"/>
          </a:xfrm>
          <a:prstGeom prst="rect">
            <a:avLst/>
          </a:prstGeom>
        </p:spPr>
        <p:txBody>
          <a:bodyPr lIns="0" tIns="0" rIns="0" bIns="0" rtlCol="0" anchor="t">
            <a:spAutoFit/>
          </a:bodyPr>
          <a:lstStyle/>
          <a:p>
            <a:pPr algn="l">
              <a:lnSpc>
                <a:spcPts val="4048"/>
              </a:lnSpc>
            </a:pPr>
            <a:r>
              <a:rPr lang="en-US" sz="2300">
                <a:solidFill>
                  <a:srgbClr val="000000"/>
                </a:solidFill>
                <a:latin typeface="Montserrat"/>
                <a:ea typeface="Montserrat"/>
                <a:cs typeface="Montserrat"/>
                <a:sym typeface="Montserrat"/>
              </a:rPr>
              <a:t>The data was obtained from the official public dataset provided by the Israeli government(info.gov.il). It contains information about vehicles imported to Israel, with each row representing an individually imported vehicle.</a:t>
            </a:r>
          </a:p>
          <a:p>
            <a:pPr algn="l">
              <a:lnSpc>
                <a:spcPts val="4048"/>
              </a:lnSpc>
            </a:pPr>
            <a:r>
              <a:rPr lang="en-US" sz="2300">
                <a:solidFill>
                  <a:srgbClr val="000000"/>
                </a:solidFill>
                <a:latin typeface="Montserrat"/>
                <a:ea typeface="Montserrat"/>
                <a:cs typeface="Montserrat"/>
                <a:sym typeface="Montserrat"/>
              </a:rPr>
              <a:t> Key features selected:</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tozeret_nm (Manufacturer Name)</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sug_rechev_nm_reduced (Vehicle Type)</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mishkal_kolel (Total Weight)</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shnat_yitzur (Manufacture Year)</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nefach_manoa (Engine Capacity)</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tozeret_eretz_nm (Country of Manufacture)</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tokef_dt_year (Year of License Expiration)</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tokef_dt_month (Month of License Expiration)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grpSp>
        <p:nvGrpSpPr>
          <p:cNvPr id="3" name="Group 3"/>
          <p:cNvGrpSpPr/>
          <p:nvPr/>
        </p:nvGrpSpPr>
        <p:grpSpPr>
          <a:xfrm>
            <a:off x="-285172" y="9401175"/>
            <a:ext cx="19343645" cy="885825"/>
            <a:chOff x="0" y="0"/>
            <a:chExt cx="5094622" cy="233304"/>
          </a:xfrm>
        </p:grpSpPr>
        <p:sp>
          <p:nvSpPr>
            <p:cNvPr id="4" name="Freeform 4"/>
            <p:cNvSpPr/>
            <p:nvPr/>
          </p:nvSpPr>
          <p:spPr>
            <a:xfrm>
              <a:off x="0" y="0"/>
              <a:ext cx="5094622" cy="233304"/>
            </a:xfrm>
            <a:custGeom>
              <a:avLst/>
              <a:gdLst/>
              <a:ahLst/>
              <a:cxnLst/>
              <a:rect l="l" t="t" r="r" b="b"/>
              <a:pathLst>
                <a:path w="5094622" h="233304">
                  <a:moveTo>
                    <a:pt x="0" y="0"/>
                  </a:moveTo>
                  <a:lnTo>
                    <a:pt x="5094622" y="0"/>
                  </a:lnTo>
                  <a:lnTo>
                    <a:pt x="5094622" y="233304"/>
                  </a:lnTo>
                  <a:lnTo>
                    <a:pt x="0" y="233304"/>
                  </a:lnTo>
                  <a:close/>
                </a:path>
              </a:pathLst>
            </a:custGeom>
            <a:solidFill>
              <a:srgbClr val="004AAD">
                <a:alpha val="64706"/>
              </a:srgbClr>
            </a:solidFill>
          </p:spPr>
          <p:txBody>
            <a:bodyPr/>
            <a:lstStyle/>
            <a:p>
              <a:endParaRPr lang="he-IL"/>
            </a:p>
          </p:txBody>
        </p:sp>
        <p:sp>
          <p:nvSpPr>
            <p:cNvPr id="5" name="TextBox 5"/>
            <p:cNvSpPr txBox="1"/>
            <p:nvPr/>
          </p:nvSpPr>
          <p:spPr>
            <a:xfrm>
              <a:off x="0" y="-47625"/>
              <a:ext cx="5094622" cy="280929"/>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711007" y="1330125"/>
            <a:ext cx="3422014" cy="3447084"/>
          </a:xfrm>
          <a:custGeom>
            <a:avLst/>
            <a:gdLst/>
            <a:ahLst/>
            <a:cxnLst/>
            <a:rect l="l" t="t" r="r" b="b"/>
            <a:pathLst>
              <a:path w="3422014" h="3447084">
                <a:moveTo>
                  <a:pt x="0" y="0"/>
                </a:moveTo>
                <a:lnTo>
                  <a:pt x="3422014" y="0"/>
                </a:lnTo>
                <a:lnTo>
                  <a:pt x="3422014" y="3447084"/>
                </a:lnTo>
                <a:lnTo>
                  <a:pt x="0" y="3447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7" name="Group 7"/>
          <p:cNvGrpSpPr/>
          <p:nvPr/>
        </p:nvGrpSpPr>
        <p:grpSpPr>
          <a:xfrm>
            <a:off x="-672498" y="-294838"/>
            <a:ext cx="2918578" cy="291857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8BBA">
                <a:alpha val="60000"/>
              </a:srgbClr>
            </a:solidFill>
          </p:spPr>
          <p:txBody>
            <a:bodyPr/>
            <a:lstStyle/>
            <a:p>
              <a:endParaRPr lang="he-IL"/>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5654174" y="876300"/>
            <a:ext cx="14125041" cy="1245870"/>
          </a:xfrm>
          <a:prstGeom prst="rect">
            <a:avLst/>
          </a:prstGeom>
        </p:spPr>
        <p:txBody>
          <a:bodyPr lIns="0" tIns="0" rIns="0" bIns="0" rtlCol="0" anchor="t">
            <a:spAutoFit/>
          </a:bodyPr>
          <a:lstStyle/>
          <a:p>
            <a:pPr algn="l">
              <a:lnSpc>
                <a:spcPts val="10080"/>
              </a:lnSpc>
            </a:pPr>
            <a:r>
              <a:rPr lang="en-US" sz="7200">
                <a:solidFill>
                  <a:srgbClr val="225184"/>
                </a:solidFill>
                <a:latin typeface="Cosmetics"/>
                <a:ea typeface="Cosmetics"/>
                <a:cs typeface="Cosmetics"/>
                <a:sym typeface="Cosmetics"/>
              </a:rPr>
              <a:t>METHODOLOGY</a:t>
            </a:r>
          </a:p>
        </p:txBody>
      </p:sp>
      <p:sp>
        <p:nvSpPr>
          <p:cNvPr id="11" name="TextBox 11"/>
          <p:cNvSpPr txBox="1"/>
          <p:nvPr/>
        </p:nvSpPr>
        <p:spPr>
          <a:xfrm>
            <a:off x="2818619" y="2499914"/>
            <a:ext cx="14440681" cy="4503674"/>
          </a:xfrm>
          <a:prstGeom prst="rect">
            <a:avLst/>
          </a:prstGeom>
        </p:spPr>
        <p:txBody>
          <a:bodyPr lIns="0" tIns="0" rIns="0" bIns="0" rtlCol="0" anchor="t">
            <a:spAutoFit/>
          </a:bodyPr>
          <a:lstStyle/>
          <a:p>
            <a:pPr algn="l">
              <a:lnSpc>
                <a:spcPts val="4048"/>
              </a:lnSpc>
            </a:pPr>
            <a:r>
              <a:rPr lang="en-US" sz="2300">
                <a:solidFill>
                  <a:srgbClr val="000000"/>
                </a:solidFill>
                <a:latin typeface="Montserrat"/>
                <a:ea typeface="Montserrat"/>
                <a:cs typeface="Montserrat"/>
                <a:sym typeface="Montserrat"/>
              </a:rPr>
              <a:t>Initially, we used PCA for dimensionality reduction to uncover hidden patterns. Later, we transitioned to Kernel PCA due to the need for capturing non-linear relationships.</a:t>
            </a:r>
          </a:p>
          <a:p>
            <a:pPr algn="l">
              <a:lnSpc>
                <a:spcPts val="4048"/>
              </a:lnSpc>
            </a:pPr>
            <a:r>
              <a:rPr lang="en-US" sz="2300">
                <a:solidFill>
                  <a:srgbClr val="000000"/>
                </a:solidFill>
                <a:latin typeface="Montserrat"/>
                <a:ea typeface="Montserrat"/>
                <a:cs typeface="Montserrat"/>
                <a:sym typeface="Montserrat"/>
              </a:rPr>
              <a:t> The classification techniques chosen were:</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Random Forest</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Gradient Boosting</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SVM</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KNN</a:t>
            </a:r>
          </a:p>
          <a:p>
            <a:pPr algn="l">
              <a:lnSpc>
                <a:spcPts val="4048"/>
              </a:lnSpc>
            </a:pPr>
            <a:r>
              <a:rPr lang="en-US" sz="2300">
                <a:solidFill>
                  <a:srgbClr val="000000"/>
                </a:solidFill>
                <a:latin typeface="Montserrat"/>
                <a:ea typeface="Montserrat"/>
                <a:cs typeface="Montserrat"/>
                <a:sym typeface="Montserrat"/>
              </a:rPr>
              <a:t>For clustering, we experimented with KMeans and DBSCAN, both offering unique insights into the data's structure.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sp>
        <p:nvSpPr>
          <p:cNvPr id="3" name="Freeform 3"/>
          <p:cNvSpPr/>
          <p:nvPr/>
        </p:nvSpPr>
        <p:spPr>
          <a:xfrm>
            <a:off x="-2353699" y="-1819991"/>
            <a:ext cx="4786807" cy="4786807"/>
          </a:xfrm>
          <a:custGeom>
            <a:avLst/>
            <a:gdLst/>
            <a:ahLst/>
            <a:cxnLst/>
            <a:rect l="l" t="t" r="r" b="b"/>
            <a:pathLst>
              <a:path w="4786807" h="4786807">
                <a:moveTo>
                  <a:pt x="0" y="0"/>
                </a:moveTo>
                <a:lnTo>
                  <a:pt x="4786807" y="0"/>
                </a:lnTo>
                <a:lnTo>
                  <a:pt x="4786807" y="4786806"/>
                </a:lnTo>
                <a:lnTo>
                  <a:pt x="0" y="4786806"/>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15678549" y="7903347"/>
            <a:ext cx="4133967" cy="4133967"/>
          </a:xfrm>
          <a:custGeom>
            <a:avLst/>
            <a:gdLst/>
            <a:ahLst/>
            <a:cxnLst/>
            <a:rect l="l" t="t" r="r" b="b"/>
            <a:pathLst>
              <a:path w="4133967" h="4133967">
                <a:moveTo>
                  <a:pt x="0" y="0"/>
                </a:moveTo>
                <a:lnTo>
                  <a:pt x="4133967" y="0"/>
                </a:lnTo>
                <a:lnTo>
                  <a:pt x="4133967" y="4133967"/>
                </a:lnTo>
                <a:lnTo>
                  <a:pt x="0" y="4133967"/>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txBody>
          <a:bodyPr/>
          <a:lstStyle/>
          <a:p>
            <a:endParaRPr lang="he-IL"/>
          </a:p>
        </p:txBody>
      </p:sp>
      <p:sp>
        <p:nvSpPr>
          <p:cNvPr id="5" name="TextBox 5"/>
          <p:cNvSpPr txBox="1"/>
          <p:nvPr/>
        </p:nvSpPr>
        <p:spPr>
          <a:xfrm>
            <a:off x="2695064" y="421012"/>
            <a:ext cx="14125041" cy="2522220"/>
          </a:xfrm>
          <a:prstGeom prst="rect">
            <a:avLst/>
          </a:prstGeom>
        </p:spPr>
        <p:txBody>
          <a:bodyPr lIns="0" tIns="0" rIns="0" bIns="0" rtlCol="0" anchor="t">
            <a:spAutoFit/>
          </a:bodyPr>
          <a:lstStyle/>
          <a:p>
            <a:pPr algn="ctr">
              <a:lnSpc>
                <a:spcPts val="10080"/>
              </a:lnSpc>
            </a:pPr>
            <a:r>
              <a:rPr lang="en-US" sz="7200">
                <a:solidFill>
                  <a:srgbClr val="225184"/>
                </a:solidFill>
                <a:latin typeface="Cosmetics"/>
                <a:ea typeface="Cosmetics"/>
                <a:cs typeface="Cosmetics"/>
                <a:sym typeface="Cosmetics"/>
              </a:rPr>
              <a:t>EXPERIMENT OVERVIEW AND EVALUATION TECHNIQUES</a:t>
            </a:r>
          </a:p>
        </p:txBody>
      </p:sp>
      <p:sp>
        <p:nvSpPr>
          <p:cNvPr id="6" name="TextBox 6"/>
          <p:cNvSpPr txBox="1"/>
          <p:nvPr/>
        </p:nvSpPr>
        <p:spPr>
          <a:xfrm>
            <a:off x="2695064" y="3586988"/>
            <a:ext cx="14440681" cy="2989199"/>
          </a:xfrm>
          <a:prstGeom prst="rect">
            <a:avLst/>
          </a:prstGeom>
        </p:spPr>
        <p:txBody>
          <a:bodyPr lIns="0" tIns="0" rIns="0" bIns="0" rtlCol="0" anchor="t">
            <a:spAutoFit/>
          </a:bodyPr>
          <a:lstStyle/>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PCA vs. Kernel PCA: We initially used PCA, but the silhouette score was low (0.073). After switching to Kernel PCA, the result improved significantly (0.76).</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Clustering: We started with KMeans (K=4), then switched to DBSCAN, which yielded better results (Silhouette Score: 0.71).</a:t>
            </a:r>
          </a:p>
          <a:p>
            <a:pPr marL="496571" lvl="1" indent="-248285" algn="l">
              <a:lnSpc>
                <a:spcPts val="4048"/>
              </a:lnSpc>
              <a:buFont typeface="Arial"/>
              <a:buChar char="•"/>
            </a:pPr>
            <a:r>
              <a:rPr lang="en-US" sz="2300">
                <a:solidFill>
                  <a:srgbClr val="000000"/>
                </a:solidFill>
                <a:latin typeface="Montserrat"/>
                <a:ea typeface="Montserrat"/>
                <a:cs typeface="Montserrat"/>
                <a:sym typeface="Montserrat"/>
              </a:rPr>
              <a:t>Model Evaluation: All models (Random Forest, Gradient Boosting, SVM, KNN, Neural Network) were evaluated using accuracy and classification_report metrics.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sp>
        <p:nvSpPr>
          <p:cNvPr id="3" name="TextBox 3"/>
          <p:cNvSpPr txBox="1"/>
          <p:nvPr/>
        </p:nvSpPr>
        <p:spPr>
          <a:xfrm>
            <a:off x="2344988" y="82453"/>
            <a:ext cx="14125041" cy="1245870"/>
          </a:xfrm>
          <a:prstGeom prst="rect">
            <a:avLst/>
          </a:prstGeom>
        </p:spPr>
        <p:txBody>
          <a:bodyPr lIns="0" tIns="0" rIns="0" bIns="0" rtlCol="0" anchor="t">
            <a:spAutoFit/>
          </a:bodyPr>
          <a:lstStyle/>
          <a:p>
            <a:pPr algn="ctr">
              <a:lnSpc>
                <a:spcPts val="10080"/>
              </a:lnSpc>
            </a:pPr>
            <a:r>
              <a:rPr lang="en-US" sz="7200">
                <a:solidFill>
                  <a:srgbClr val="225184"/>
                </a:solidFill>
                <a:latin typeface="Cosmetics"/>
                <a:ea typeface="Cosmetics"/>
                <a:cs typeface="Cosmetics"/>
                <a:sym typeface="Cosmetics"/>
              </a:rPr>
              <a:t>RESULTS AND EVALUATION</a:t>
            </a:r>
          </a:p>
        </p:txBody>
      </p:sp>
      <p:sp>
        <p:nvSpPr>
          <p:cNvPr id="4" name="TextBox 4"/>
          <p:cNvSpPr txBox="1"/>
          <p:nvPr/>
        </p:nvSpPr>
        <p:spPr>
          <a:xfrm>
            <a:off x="369513" y="1643706"/>
            <a:ext cx="17548974" cy="8643294"/>
          </a:xfrm>
          <a:prstGeom prst="rect">
            <a:avLst/>
          </a:prstGeom>
        </p:spPr>
        <p:txBody>
          <a:bodyPr lIns="0" tIns="0" rIns="0" bIns="0" rtlCol="0" anchor="t">
            <a:spAutoFit/>
          </a:bodyPr>
          <a:lstStyle/>
          <a:p>
            <a:pPr algn="l">
              <a:lnSpc>
                <a:spcPts val="3669"/>
              </a:lnSpc>
            </a:pPr>
            <a:r>
              <a:rPr lang="en-US" sz="2084" b="1">
                <a:solidFill>
                  <a:srgbClr val="000000"/>
                </a:solidFill>
                <a:latin typeface="Montserrat Bold"/>
                <a:ea typeface="Montserrat Bold"/>
                <a:cs typeface="Montserrat Bold"/>
                <a:sym typeface="Montserrat Bold"/>
              </a:rPr>
              <a:t>Classification Models (Accuracy Scores)</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Random Forest (0.409): Performed reasonably well, capturing some patterns in the data, though not optimal for all vehicle attributes.</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Gradient Boosting (0.008): Struggled significantly, likely due to noise or outliers in the dataset.</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Neural Network (0.332): Performed below expectations, possibly due to dataset complexity or insufficient data size.</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SVM (0.049): Showed poor performance, suggesting it was unsuitable for this dataset's complexity.</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KNN (0.242): Also underperformed, likely due to sensitivity to irrelevant features or noise.</a:t>
            </a:r>
          </a:p>
          <a:p>
            <a:pPr algn="l">
              <a:lnSpc>
                <a:spcPts val="3669"/>
              </a:lnSpc>
            </a:pPr>
            <a:r>
              <a:rPr lang="en-US" sz="2084" b="1">
                <a:solidFill>
                  <a:srgbClr val="000000"/>
                </a:solidFill>
                <a:latin typeface="Montserrat Bold"/>
                <a:ea typeface="Montserrat Bold"/>
                <a:cs typeface="Montserrat Bold"/>
                <a:sym typeface="Montserrat Bold"/>
              </a:rPr>
              <a:t>Clustering Results</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KMeans (Silhouette Score: 0.41): Produced some meaningful clusters but with ambiguous boundaries, indicating room for improvement.</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DBSCAN (Silhouette Score: 0.71): Provided clearer and well-defined clusters, effectively handling noise and identifying outliers.</a:t>
            </a:r>
          </a:p>
          <a:p>
            <a:pPr algn="l">
              <a:lnSpc>
                <a:spcPts val="3669"/>
              </a:lnSpc>
            </a:pPr>
            <a:r>
              <a:rPr lang="en-US" sz="2084" b="1">
                <a:solidFill>
                  <a:srgbClr val="000000"/>
                </a:solidFill>
                <a:latin typeface="Montserrat Bold"/>
                <a:ea typeface="Montserrat Bold"/>
                <a:cs typeface="Montserrat Bold"/>
                <a:sym typeface="Montserrat Bold"/>
              </a:rPr>
              <a:t>Visualizations</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KMeans: Clusters were identified but with unclear boundaries.</a:t>
            </a:r>
          </a:p>
          <a:p>
            <a:pPr marL="450140" lvl="1" indent="-225070" algn="l">
              <a:lnSpc>
                <a:spcPts val="3669"/>
              </a:lnSpc>
              <a:buFont typeface="Arial"/>
              <a:buChar char="•"/>
            </a:pPr>
            <a:r>
              <a:rPr lang="en-US" sz="2084">
                <a:solidFill>
                  <a:srgbClr val="000000"/>
                </a:solidFill>
                <a:latin typeface="Montserrat"/>
                <a:ea typeface="Montserrat"/>
                <a:cs typeface="Montserrat"/>
                <a:sym typeface="Montserrat"/>
              </a:rPr>
              <a:t>DBSCAN: Presented well-defined clusters and effectively highlighted noise points as outliers.</a:t>
            </a:r>
          </a:p>
          <a:p>
            <a:pPr algn="l">
              <a:lnSpc>
                <a:spcPts val="3669"/>
              </a:lnSpc>
            </a:pPr>
            <a:r>
              <a:rPr lang="en-US" sz="2084" b="1">
                <a:solidFill>
                  <a:srgbClr val="000000"/>
                </a:solidFill>
                <a:latin typeface="Montserrat Bold"/>
                <a:ea typeface="Montserrat Bold"/>
                <a:cs typeface="Montserrat Bold"/>
                <a:sym typeface="Montserrat Bold"/>
              </a:rPr>
              <a:t>Summary</a:t>
            </a:r>
          </a:p>
          <a:p>
            <a:pPr algn="l">
              <a:lnSpc>
                <a:spcPts val="3669"/>
              </a:lnSpc>
            </a:pPr>
            <a:r>
              <a:rPr lang="en-US" sz="2084">
                <a:solidFill>
                  <a:srgbClr val="000000"/>
                </a:solidFill>
                <a:latin typeface="Montserrat"/>
                <a:ea typeface="Montserrat"/>
                <a:cs typeface="Montserrat"/>
                <a:sym typeface="Montserrat"/>
              </a:rPr>
              <a:t>Random Forest was the most successful model, while DBSCAN outperformed KMeans in clustering, showing clearer results and better handling of outliers. The overall performance suggests room for improvement through further data preprocessing and model tuning.</a:t>
            </a:r>
          </a:p>
          <a:p>
            <a:pPr algn="l">
              <a:lnSpc>
                <a:spcPts val="3669"/>
              </a:lnSpc>
            </a:pPr>
            <a:endParaRPr lang="en-US" sz="2084">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432" t="-44907" r="-44841" b="-5332"/>
            </a:stretch>
          </a:blipFill>
        </p:spPr>
        <p:txBody>
          <a:bodyPr/>
          <a:lstStyle/>
          <a:p>
            <a:endParaRPr lang="he-IL"/>
          </a:p>
        </p:txBody>
      </p:sp>
      <p:grpSp>
        <p:nvGrpSpPr>
          <p:cNvPr id="3" name="Group 3"/>
          <p:cNvGrpSpPr/>
          <p:nvPr/>
        </p:nvGrpSpPr>
        <p:grpSpPr>
          <a:xfrm rot="2700000">
            <a:off x="13634108" y="601585"/>
            <a:ext cx="6739474" cy="15491524"/>
            <a:chOff x="0" y="0"/>
            <a:chExt cx="1775006" cy="4080072"/>
          </a:xfrm>
        </p:grpSpPr>
        <p:sp>
          <p:nvSpPr>
            <p:cNvPr id="4" name="Freeform 4"/>
            <p:cNvSpPr/>
            <p:nvPr/>
          </p:nvSpPr>
          <p:spPr>
            <a:xfrm>
              <a:off x="0" y="0"/>
              <a:ext cx="1775006" cy="4080072"/>
            </a:xfrm>
            <a:custGeom>
              <a:avLst/>
              <a:gdLst/>
              <a:ahLst/>
              <a:cxnLst/>
              <a:rect l="l" t="t" r="r" b="b"/>
              <a:pathLst>
                <a:path w="1775006" h="4080072">
                  <a:moveTo>
                    <a:pt x="0" y="0"/>
                  </a:moveTo>
                  <a:lnTo>
                    <a:pt x="1775006" y="0"/>
                  </a:lnTo>
                  <a:lnTo>
                    <a:pt x="1775006" y="4080072"/>
                  </a:lnTo>
                  <a:lnTo>
                    <a:pt x="0" y="4080072"/>
                  </a:lnTo>
                  <a:close/>
                </a:path>
              </a:pathLst>
            </a:custGeom>
            <a:solidFill>
              <a:srgbClr val="004AAD"/>
            </a:solidFill>
          </p:spPr>
          <p:txBody>
            <a:bodyPr/>
            <a:lstStyle/>
            <a:p>
              <a:endParaRPr lang="he-IL"/>
            </a:p>
          </p:txBody>
        </p:sp>
        <p:sp>
          <p:nvSpPr>
            <p:cNvPr id="5" name="TextBox 5"/>
            <p:cNvSpPr txBox="1"/>
            <p:nvPr/>
          </p:nvSpPr>
          <p:spPr>
            <a:xfrm>
              <a:off x="0" y="-47625"/>
              <a:ext cx="1775006" cy="4127697"/>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053435" y="1132400"/>
            <a:ext cx="9402579" cy="9402579"/>
            <a:chOff x="0" y="0"/>
            <a:chExt cx="6350000" cy="6350000"/>
          </a:xfrm>
        </p:grpSpPr>
        <p:sp>
          <p:nvSpPr>
            <p:cNvPr id="7" name="Freeform 7"/>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3">
                <a:alphaModFix amt="30000"/>
              </a:blip>
              <a:stretch>
                <a:fillRect l="-19991" r="-19991"/>
              </a:stretch>
            </a:blipFill>
          </p:spPr>
          <p:txBody>
            <a:bodyPr/>
            <a:lstStyle/>
            <a:p>
              <a:endParaRPr lang="he-IL"/>
            </a:p>
          </p:txBody>
        </p:sp>
      </p:grpSp>
      <p:sp>
        <p:nvSpPr>
          <p:cNvPr id="8" name="Freeform 8"/>
          <p:cNvSpPr/>
          <p:nvPr/>
        </p:nvSpPr>
        <p:spPr>
          <a:xfrm>
            <a:off x="-399247" y="9077068"/>
            <a:ext cx="4029400" cy="1457910"/>
          </a:xfrm>
          <a:custGeom>
            <a:avLst/>
            <a:gdLst/>
            <a:ahLst/>
            <a:cxnLst/>
            <a:rect l="l" t="t" r="r" b="b"/>
            <a:pathLst>
              <a:path w="4029400" h="1457910">
                <a:moveTo>
                  <a:pt x="0" y="0"/>
                </a:moveTo>
                <a:lnTo>
                  <a:pt x="4029400" y="0"/>
                </a:lnTo>
                <a:lnTo>
                  <a:pt x="4029400" y="1457910"/>
                </a:lnTo>
                <a:lnTo>
                  <a:pt x="0" y="1457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9" name="Freeform 9"/>
          <p:cNvSpPr/>
          <p:nvPr/>
        </p:nvSpPr>
        <p:spPr>
          <a:xfrm>
            <a:off x="8421942" y="9258300"/>
            <a:ext cx="4029400" cy="1457910"/>
          </a:xfrm>
          <a:custGeom>
            <a:avLst/>
            <a:gdLst/>
            <a:ahLst/>
            <a:cxnLst/>
            <a:rect l="l" t="t" r="r" b="b"/>
            <a:pathLst>
              <a:path w="4029400" h="1457910">
                <a:moveTo>
                  <a:pt x="0" y="0"/>
                </a:moveTo>
                <a:lnTo>
                  <a:pt x="4029400" y="0"/>
                </a:lnTo>
                <a:lnTo>
                  <a:pt x="4029400" y="1457910"/>
                </a:lnTo>
                <a:lnTo>
                  <a:pt x="0" y="1457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grpSp>
        <p:nvGrpSpPr>
          <p:cNvPr id="10" name="Group 10"/>
          <p:cNvGrpSpPr/>
          <p:nvPr/>
        </p:nvGrpSpPr>
        <p:grpSpPr>
          <a:xfrm>
            <a:off x="260646" y="322761"/>
            <a:ext cx="8883354" cy="7122165"/>
            <a:chOff x="0" y="0"/>
            <a:chExt cx="1013792" cy="812800"/>
          </a:xfrm>
        </p:grpSpPr>
        <p:sp>
          <p:nvSpPr>
            <p:cNvPr id="11" name="Freeform 11"/>
            <p:cNvSpPr/>
            <p:nvPr/>
          </p:nvSpPr>
          <p:spPr>
            <a:xfrm>
              <a:off x="0" y="0"/>
              <a:ext cx="1013792" cy="812800"/>
            </a:xfrm>
            <a:custGeom>
              <a:avLst/>
              <a:gdLst/>
              <a:ahLst/>
              <a:cxnLst/>
              <a:rect l="l" t="t" r="r" b="b"/>
              <a:pathLst>
                <a:path w="1013792" h="812800">
                  <a:moveTo>
                    <a:pt x="20045" y="0"/>
                  </a:moveTo>
                  <a:lnTo>
                    <a:pt x="993747" y="0"/>
                  </a:lnTo>
                  <a:cubicBezTo>
                    <a:pt x="1004817" y="0"/>
                    <a:pt x="1013792" y="8974"/>
                    <a:pt x="1013792" y="20045"/>
                  </a:cubicBezTo>
                  <a:lnTo>
                    <a:pt x="1013792" y="792755"/>
                  </a:lnTo>
                  <a:cubicBezTo>
                    <a:pt x="1013792" y="803826"/>
                    <a:pt x="1004817" y="812800"/>
                    <a:pt x="993747" y="812800"/>
                  </a:cubicBezTo>
                  <a:lnTo>
                    <a:pt x="20045" y="812800"/>
                  </a:lnTo>
                  <a:cubicBezTo>
                    <a:pt x="8974" y="812800"/>
                    <a:pt x="0" y="803826"/>
                    <a:pt x="0" y="792755"/>
                  </a:cubicBezTo>
                  <a:lnTo>
                    <a:pt x="0" y="20045"/>
                  </a:lnTo>
                  <a:cubicBezTo>
                    <a:pt x="0" y="8974"/>
                    <a:pt x="8974" y="0"/>
                    <a:pt x="20045" y="0"/>
                  </a:cubicBezTo>
                  <a:close/>
                </a:path>
              </a:pathLst>
            </a:custGeom>
            <a:blipFill>
              <a:blip r:embed="rId8"/>
              <a:stretch>
                <a:fillRect l="-108" r="-108"/>
              </a:stretch>
            </a:blipFill>
            <a:ln w="47625" cap="rnd">
              <a:solidFill>
                <a:srgbClr val="225184"/>
              </a:solidFill>
              <a:prstDash val="solid"/>
              <a:round/>
            </a:ln>
          </p:spPr>
          <p:txBody>
            <a:bodyPr/>
            <a:lstStyle/>
            <a:p>
              <a:endParaRPr lang="he-IL"/>
            </a:p>
          </p:txBody>
        </p:sp>
      </p:grpSp>
      <p:grpSp>
        <p:nvGrpSpPr>
          <p:cNvPr id="12" name="Group 12"/>
          <p:cNvGrpSpPr/>
          <p:nvPr/>
        </p:nvGrpSpPr>
        <p:grpSpPr>
          <a:xfrm>
            <a:off x="9267556" y="3064889"/>
            <a:ext cx="8788258" cy="7045922"/>
            <a:chOff x="0" y="0"/>
            <a:chExt cx="1013792" cy="812800"/>
          </a:xfrm>
        </p:grpSpPr>
        <p:sp>
          <p:nvSpPr>
            <p:cNvPr id="13" name="Freeform 13"/>
            <p:cNvSpPr/>
            <p:nvPr/>
          </p:nvSpPr>
          <p:spPr>
            <a:xfrm>
              <a:off x="0" y="0"/>
              <a:ext cx="1013792" cy="812800"/>
            </a:xfrm>
            <a:custGeom>
              <a:avLst/>
              <a:gdLst/>
              <a:ahLst/>
              <a:cxnLst/>
              <a:rect l="l" t="t" r="r" b="b"/>
              <a:pathLst>
                <a:path w="1013792" h="812800">
                  <a:moveTo>
                    <a:pt x="20262" y="0"/>
                  </a:moveTo>
                  <a:lnTo>
                    <a:pt x="993530" y="0"/>
                  </a:lnTo>
                  <a:cubicBezTo>
                    <a:pt x="1004720" y="0"/>
                    <a:pt x="1013792" y="9071"/>
                    <a:pt x="1013792" y="20262"/>
                  </a:cubicBezTo>
                  <a:lnTo>
                    <a:pt x="1013792" y="792538"/>
                  </a:lnTo>
                  <a:cubicBezTo>
                    <a:pt x="1013792" y="803729"/>
                    <a:pt x="1004720" y="812800"/>
                    <a:pt x="993530" y="812800"/>
                  </a:cubicBezTo>
                  <a:lnTo>
                    <a:pt x="20262" y="812800"/>
                  </a:lnTo>
                  <a:cubicBezTo>
                    <a:pt x="9071" y="812800"/>
                    <a:pt x="0" y="803729"/>
                    <a:pt x="0" y="792538"/>
                  </a:cubicBezTo>
                  <a:lnTo>
                    <a:pt x="0" y="20262"/>
                  </a:lnTo>
                  <a:cubicBezTo>
                    <a:pt x="0" y="9071"/>
                    <a:pt x="9071" y="0"/>
                    <a:pt x="20262" y="0"/>
                  </a:cubicBezTo>
                  <a:close/>
                </a:path>
              </a:pathLst>
            </a:custGeom>
            <a:blipFill>
              <a:blip r:embed="rId9"/>
              <a:stretch>
                <a:fillRect l="-178" r="-178"/>
              </a:stretch>
            </a:blipFill>
            <a:ln w="47625" cap="rnd">
              <a:solidFill>
                <a:srgbClr val="225184"/>
              </a:solidFill>
              <a:prstDash val="solid"/>
              <a:round/>
            </a:ln>
          </p:spPr>
          <p:txBody>
            <a:bodyPr/>
            <a:lstStyle/>
            <a:p>
              <a:endParaRPr lang="he-IL"/>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1014</Words>
  <Application>Microsoft Office PowerPoint</Application>
  <PresentationFormat>Custom</PresentationFormat>
  <Paragraphs>64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Montserrat Bold</vt:lpstr>
      <vt:lpstr>Cosmetics</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Trends and Characteristics of Vehicle Recalls</dc:title>
  <cp:lastModifiedBy>ליליה שבדסקי</cp:lastModifiedBy>
  <cp:revision>2</cp:revision>
  <dcterms:created xsi:type="dcterms:W3CDTF">2006-08-16T00:00:00Z</dcterms:created>
  <dcterms:modified xsi:type="dcterms:W3CDTF">2025-01-18T20:38:53Z</dcterms:modified>
  <dc:identifier>DAGckqsyvxo</dc:identifier>
</cp:coreProperties>
</file>